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9" r:id="rId3"/>
    <p:sldId id="257" r:id="rId4"/>
    <p:sldId id="30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03" r:id="rId17"/>
    <p:sldId id="269" r:id="rId18"/>
    <p:sldId id="270" r:id="rId19"/>
    <p:sldId id="305" r:id="rId20"/>
    <p:sldId id="271" r:id="rId21"/>
    <p:sldId id="304" r:id="rId22"/>
    <p:sldId id="273" r:id="rId23"/>
    <p:sldId id="274" r:id="rId24"/>
    <p:sldId id="275" r:id="rId25"/>
    <p:sldId id="276" r:id="rId26"/>
    <p:sldId id="277" r:id="rId27"/>
    <p:sldId id="278" r:id="rId28"/>
    <p:sldId id="280" r:id="rId29"/>
    <p:sldId id="281" r:id="rId30"/>
    <p:sldId id="282" r:id="rId31"/>
    <p:sldId id="306" r:id="rId32"/>
    <p:sldId id="283" r:id="rId33"/>
    <p:sldId id="284" r:id="rId34"/>
    <p:sldId id="285" r:id="rId35"/>
    <p:sldId id="307" r:id="rId36"/>
    <p:sldId id="286" r:id="rId37"/>
    <p:sldId id="308" r:id="rId38"/>
    <p:sldId id="293" r:id="rId39"/>
    <p:sldId id="287" r:id="rId40"/>
    <p:sldId id="288" r:id="rId41"/>
    <p:sldId id="292" r:id="rId42"/>
    <p:sldId id="289" r:id="rId43"/>
    <p:sldId id="309" r:id="rId44"/>
    <p:sldId id="295" r:id="rId45"/>
    <p:sldId id="290" r:id="rId46"/>
    <p:sldId id="310" r:id="rId47"/>
    <p:sldId id="291" r:id="rId48"/>
    <p:sldId id="294" r:id="rId49"/>
    <p:sldId id="296" r:id="rId50"/>
    <p:sldId id="297" r:id="rId51"/>
    <p:sldId id="298" r:id="rId52"/>
    <p:sldId id="299" r:id="rId53"/>
    <p:sldId id="300" r:id="rId54"/>
    <p:sldId id="301" r:id="rId5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5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tr-TR"/>
              <a:t>Asılın başlık stili için tıklatın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tr-TR"/>
              <a:t>Asılın alt başlık stili için tıklatın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95D3-ABFE-49DF-ADA4-8AF102092D8D}" type="datetime1">
              <a:rPr lang="tr-TR">
                <a:solidFill>
                  <a:srgbClr val="808080"/>
                </a:solidFill>
              </a:rPr>
              <a:pPr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97949-DEF0-473E-99CB-66049963B943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2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04768-D5A8-4965-941C-411DAB9F5249}" type="datetime1">
              <a:rPr lang="tr-TR">
                <a:solidFill>
                  <a:srgbClr val="808080"/>
                </a:solidFill>
              </a:rPr>
              <a:pPr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532C1-3A7B-4DA7-9FFA-020140059D76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89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C456E-E419-44C9-924D-C70ABE8EF864}" type="datetime1">
              <a:rPr lang="tr-TR">
                <a:solidFill>
                  <a:srgbClr val="808080"/>
                </a:solidFill>
              </a:rPr>
              <a:pPr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11E18-310F-4D74-847B-52953D10F14F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57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tr-TR"/>
              <a:t>Asılın başlık stili için tıklatın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tr-TR"/>
              <a:t>Asılın alt başlık stili için tıklatın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9976-E6F6-474B-9C60-A56DAB5CDB34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9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21C2D-B2A3-4F5D-84EB-0FF069759D15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79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07CCB-A1FE-4CA7-A375-A568129C26D5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1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7F1D0-9A20-41E6-AD1D-B920EE65FB0D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34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4441C-8058-4E31-BBDD-0EF76F7406BD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60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2466D-A834-46D6-92F7-56AB831D1CC6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44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820BE-FFD1-43EE-BDBE-A0111BCC6504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06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15E3E-8D58-4BE9-9831-48DD01D5F1DC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9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30B66-1F4C-44AD-AB70-7B79FB6470E0}" type="datetime1">
              <a:rPr lang="tr-TR">
                <a:solidFill>
                  <a:srgbClr val="808080"/>
                </a:solidFill>
              </a:rPr>
              <a:pPr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1E08C-64C8-40F7-A1BB-6E06343C4002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84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2249F-7F40-494E-893E-B1DD7B0C6A8B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67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40950-7B82-458B-BFD2-63B6674ED605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92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07C39-B7EB-445B-88C1-AC24381E98AD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1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802CB-717B-4B76-AAE9-46C64A56FE98}" type="datetime1">
              <a:rPr lang="tr-TR">
                <a:solidFill>
                  <a:srgbClr val="808080"/>
                </a:solidFill>
              </a:rPr>
              <a:pPr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E3F39-AC33-48E8-A0FE-056A7054112B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5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A21F-6068-489D-B578-A333D72064ED}" type="datetime1">
              <a:rPr lang="tr-TR">
                <a:solidFill>
                  <a:srgbClr val="808080"/>
                </a:solidFill>
              </a:rPr>
              <a:pPr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9D461-38B7-4675-9D0D-5DF1E9DBC937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7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FE948-DFED-4D8B-BD9C-0B4ADC6DA763}" type="datetime1">
              <a:rPr lang="tr-TR">
                <a:solidFill>
                  <a:srgbClr val="808080"/>
                </a:solidFill>
              </a:rPr>
              <a:pPr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E9D77-C9AB-4AC6-A714-646D8E9EBDBE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1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59DA3-18E5-4C99-95EB-4AE0B4E2024F}" type="datetime1">
              <a:rPr lang="tr-TR">
                <a:solidFill>
                  <a:srgbClr val="808080"/>
                </a:solidFill>
              </a:rPr>
              <a:pPr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5DC80-FE64-4C0C-8990-0117AB8C1656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5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C8E7-10C8-4301-85F1-1DF58E16E264}" type="datetime1">
              <a:rPr lang="tr-TR">
                <a:solidFill>
                  <a:srgbClr val="808080"/>
                </a:solidFill>
              </a:rPr>
              <a:pPr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64F54-BD43-4ED4-B956-909824104A8F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6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B8281-9BB6-4AA0-87AD-8814925933A0}" type="datetime1">
              <a:rPr lang="tr-TR">
                <a:solidFill>
                  <a:srgbClr val="808080"/>
                </a:solidFill>
              </a:rPr>
              <a:pPr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8AEBE-39EC-4A45-B2D2-7A83A8E3928D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1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CEF14-E2C1-4C98-96B4-488D82DBC8C3}" type="datetime1">
              <a:rPr lang="tr-TR">
                <a:solidFill>
                  <a:srgbClr val="808080"/>
                </a:solidFill>
              </a:rPr>
              <a:pPr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5FE42-B5F7-4808-A52E-2FDB10D3AA70}" type="slidenum">
              <a:rPr lang="tr-TR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1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Asılın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Asılın metin stilleri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bg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CE5275-094C-456D-B729-A14D24A1B9C2}" type="datetime1">
              <a:rPr lang="tr-T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10.5.2022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bg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bg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944D0B-CE08-4B07-A9A8-4B9299FF0E75}" type="slidenum">
              <a:rPr lang="tr-T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11624" name="Rectangle 8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11625" name="Rectangle 9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32" name="Group 10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11627" name="Rectangle 11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11628" name="Rectangle 12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33" name="Group 13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1630" name="Rectangle 14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11631" name="Rectangle 15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11633" name="Rectangle 17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11634" name="Rectangle 18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111636" name="Rectangle 20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11637" name="Rectangle 21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1307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Asılın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Asılın metin stilleri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bg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bg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808080"/>
              </a:solidFill>
            </a:endParaRP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bg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334C34-7DCC-4570-9849-CDE7008D9CD6}" type="slidenum">
              <a:rPr lang="tr-TR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>
              <a:solidFill>
                <a:srgbClr val="808080"/>
              </a:solidFill>
            </a:endParaRP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22888" name="Rectangle 8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22889" name="Rectangle 9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32" name="Group 10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22891" name="Rectangle 11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22892" name="Rectangle 12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33" name="Group 13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22894" name="Rectangle 14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22895" name="Rectangle 15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22897" name="Rectangle 17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22898" name="Rectangle 18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122900" name="Rectangle 20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122901" name="Rectangle 21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tr-TR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4816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BÖLÜM 7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295400"/>
            <a:ext cx="8352928" cy="4648200"/>
          </a:xfrm>
        </p:spPr>
        <p:txBody>
          <a:bodyPr/>
          <a:lstStyle/>
          <a:p>
            <a:r>
              <a:rPr lang="tr-TR" sz="3600" b="1" dirty="0"/>
              <a:t>GÖL SUYUNUN KİMYASAL </a:t>
            </a:r>
            <a:r>
              <a:rPr lang="tr-TR" sz="3600" b="1" dirty="0" smtClean="0"/>
              <a:t>ÖZELLİKLERİ (ÇÖZÜNMÜŞ MADDELER)</a:t>
            </a:r>
          </a:p>
          <a:p>
            <a:r>
              <a:rPr lang="tr-TR" sz="3600" b="1" dirty="0" smtClean="0"/>
              <a:t> </a:t>
            </a:r>
            <a:endParaRPr lang="tr-TR" sz="3600" b="1" dirty="0"/>
          </a:p>
          <a:p>
            <a:r>
              <a:rPr lang="tr-TR" altLang="tr-TR" sz="3600" b="1" dirty="0"/>
              <a:t>GÖLLERDE EKOLOJİK BÖLGELER</a:t>
            </a:r>
            <a:endParaRPr lang="tr-TR" sz="36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1E08C-64C8-40F7-A1BB-6E06343C4002}" type="slidenum">
              <a:rPr lang="tr-TR" smtClean="0">
                <a:solidFill>
                  <a:srgbClr val="808080"/>
                </a:solidFill>
              </a:rPr>
              <a:pPr>
                <a:defRPr/>
              </a:pPr>
              <a:t>1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B180A-B689-4787-998A-D5229988707F}" type="slidenum">
              <a:rPr lang="tr-TR">
                <a:solidFill>
                  <a:srgbClr val="808080"/>
                </a:solidFill>
              </a:rPr>
              <a:pPr>
                <a:defRPr/>
              </a:pPr>
              <a:t>10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476672"/>
            <a:ext cx="8229600" cy="6192688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</a:pPr>
            <a:r>
              <a:rPr lang="tr-TR" altLang="tr-TR" sz="2800" dirty="0" smtClean="0"/>
              <a:t>İç sularda esmer renge neden olan </a:t>
            </a:r>
            <a:r>
              <a:rPr lang="tr-TR" altLang="tr-TR" sz="2800" dirty="0" err="1" smtClean="0">
                <a:solidFill>
                  <a:srgbClr val="FFFF00"/>
                </a:solidFill>
              </a:rPr>
              <a:t>humik</a:t>
            </a:r>
            <a:r>
              <a:rPr lang="tr-TR" altLang="tr-TR" sz="2800" dirty="0" smtClean="0">
                <a:solidFill>
                  <a:srgbClr val="FFFF00"/>
                </a:solidFill>
              </a:rPr>
              <a:t> maddeler</a:t>
            </a:r>
            <a:r>
              <a:rPr lang="tr-TR" altLang="tr-TR" sz="2800" dirty="0" smtClean="0"/>
              <a:t> ya topraktaki bitkisel maddelerin çürümesinden veya otokton bitki artıklarından kaynaklanır. </a:t>
            </a:r>
          </a:p>
          <a:p>
            <a:pPr algn="just" eaLnBrk="1" hangingPunct="1">
              <a:lnSpc>
                <a:spcPct val="120000"/>
              </a:lnSpc>
            </a:pPr>
            <a:endParaRPr lang="tr-TR" altLang="tr-TR" sz="2800" dirty="0" smtClean="0"/>
          </a:p>
          <a:p>
            <a:pPr algn="just" eaLnBrk="1" hangingPunct="1">
              <a:lnSpc>
                <a:spcPct val="120000"/>
              </a:lnSpc>
            </a:pPr>
            <a:r>
              <a:rPr lang="tr-TR" altLang="tr-TR" sz="2800" dirty="0" err="1" smtClean="0"/>
              <a:t>Humik</a:t>
            </a:r>
            <a:r>
              <a:rPr lang="tr-TR" altLang="tr-TR" sz="2800" dirty="0" smtClean="0"/>
              <a:t> maddelerin sucul habitatlarda ekolojik önemleri tam olarak bilinmemekle beraber sudaki organik madde miktarının büyük bir kısmını oluştururlar.</a:t>
            </a:r>
          </a:p>
          <a:p>
            <a:pPr algn="just" eaLnBrk="1" hangingPunct="1">
              <a:lnSpc>
                <a:spcPct val="120000"/>
              </a:lnSpc>
            </a:pPr>
            <a:endParaRPr lang="tr-TR" altLang="tr-TR" sz="2800" dirty="0" smtClean="0"/>
          </a:p>
          <a:p>
            <a:pPr algn="just" eaLnBrk="1" hangingPunct="1">
              <a:lnSpc>
                <a:spcPct val="120000"/>
              </a:lnSpc>
            </a:pPr>
            <a:r>
              <a:rPr lang="tr-TR" altLang="tr-TR" sz="2800" dirty="0" smtClean="0"/>
              <a:t> </a:t>
            </a:r>
            <a:r>
              <a:rPr lang="tr-TR" altLang="tr-TR" sz="2800" dirty="0" err="1" smtClean="0">
                <a:solidFill>
                  <a:srgbClr val="FF0000"/>
                </a:solidFill>
              </a:rPr>
              <a:t>Distrof</a:t>
            </a:r>
            <a:r>
              <a:rPr lang="tr-TR" altLang="tr-TR" sz="2800" dirty="0" smtClean="0">
                <a:solidFill>
                  <a:srgbClr val="FF0000"/>
                </a:solidFill>
              </a:rPr>
              <a:t> göllerde 50 mg/</a:t>
            </a:r>
            <a:r>
              <a:rPr lang="tr-TR" altLang="tr-TR" sz="2800" dirty="0" err="1" smtClean="0">
                <a:solidFill>
                  <a:srgbClr val="FF0000"/>
                </a:solidFill>
              </a:rPr>
              <a:t>lt</a:t>
            </a:r>
            <a:r>
              <a:rPr lang="tr-TR" altLang="tr-TR" sz="2800" dirty="0" smtClean="0">
                <a:solidFill>
                  <a:srgbClr val="FF0000"/>
                </a:solidFill>
              </a:rPr>
              <a:t> dolayında olabilir.</a:t>
            </a:r>
          </a:p>
        </p:txBody>
      </p:sp>
    </p:spTree>
    <p:extLst>
      <p:ext uri="{BB962C8B-B14F-4D97-AF65-F5344CB8AC3E}">
        <p14:creationId xmlns:p14="http://schemas.microsoft.com/office/powerpoint/2010/main" val="16891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625D0-5A13-4484-8D53-9FF286D1EDDB}" type="slidenum">
              <a:rPr lang="tr-TR">
                <a:solidFill>
                  <a:srgbClr val="808080"/>
                </a:solidFill>
              </a:rPr>
              <a:pPr>
                <a:defRPr/>
              </a:pPr>
              <a:t>11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60648"/>
            <a:ext cx="8229600" cy="6597352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</a:pPr>
            <a:r>
              <a:rPr lang="tr-TR" altLang="tr-TR" sz="2800" dirty="0" smtClean="0"/>
              <a:t>Bir anlamda </a:t>
            </a:r>
            <a:r>
              <a:rPr lang="tr-TR" altLang="tr-TR" sz="2800" dirty="0" err="1" smtClean="0"/>
              <a:t>humik</a:t>
            </a:r>
            <a:r>
              <a:rPr lang="tr-TR" altLang="tr-TR" sz="2800" dirty="0" smtClean="0"/>
              <a:t> maddeler tatlı su ve denizlerin su ve </a:t>
            </a:r>
            <a:r>
              <a:rPr lang="tr-TR" altLang="tr-TR" sz="2800" dirty="0" err="1" smtClean="0"/>
              <a:t>sedimanlarındaki</a:t>
            </a:r>
            <a:r>
              <a:rPr lang="tr-TR" altLang="tr-TR" sz="2800" dirty="0" smtClean="0"/>
              <a:t> ölü maddenin başlıca kaynağıdır. </a:t>
            </a:r>
          </a:p>
          <a:p>
            <a:pPr algn="just" eaLnBrk="1" hangingPunct="1">
              <a:lnSpc>
                <a:spcPct val="130000"/>
              </a:lnSpc>
            </a:pPr>
            <a:endParaRPr lang="tr-TR" altLang="tr-TR" sz="2800" dirty="0" smtClean="0"/>
          </a:p>
          <a:p>
            <a:pPr algn="just" eaLnBrk="1" hangingPunct="1">
              <a:lnSpc>
                <a:spcPct val="130000"/>
              </a:lnSpc>
            </a:pPr>
            <a:r>
              <a:rPr lang="tr-TR" altLang="tr-TR" sz="2800" dirty="0" err="1" smtClean="0">
                <a:solidFill>
                  <a:srgbClr val="FFFF00"/>
                </a:solidFill>
              </a:rPr>
              <a:t>Humik</a:t>
            </a:r>
            <a:r>
              <a:rPr lang="tr-TR" altLang="tr-TR" sz="2800" dirty="0" smtClean="0">
                <a:solidFill>
                  <a:srgbClr val="FFFF00"/>
                </a:solidFill>
              </a:rPr>
              <a:t> maddeler çoğunlukla bitkisel maddelerden (lignin </a:t>
            </a:r>
            <a:r>
              <a:rPr lang="tr-TR" altLang="tr-TR" sz="2800" dirty="0" err="1" smtClean="0">
                <a:solidFill>
                  <a:srgbClr val="FFFF00"/>
                </a:solidFill>
              </a:rPr>
              <a:t>selluloz</a:t>
            </a:r>
            <a:r>
              <a:rPr lang="tr-TR" altLang="tr-TR" sz="2800" dirty="0" smtClean="0">
                <a:solidFill>
                  <a:srgbClr val="FFFF00"/>
                </a:solidFill>
              </a:rPr>
              <a:t>, protein, yağ) çıkan </a:t>
            </a:r>
            <a:r>
              <a:rPr lang="tr-TR" altLang="tr-TR" sz="2800" dirty="0" err="1" smtClean="0">
                <a:solidFill>
                  <a:srgbClr val="FFFF00"/>
                </a:solidFill>
              </a:rPr>
              <a:t>polimerik</a:t>
            </a:r>
            <a:r>
              <a:rPr lang="tr-TR" altLang="tr-TR" sz="2800" dirty="0" smtClean="0">
                <a:solidFill>
                  <a:srgbClr val="FFFF00"/>
                </a:solidFill>
              </a:rPr>
              <a:t> bir kısımdır. </a:t>
            </a:r>
          </a:p>
          <a:p>
            <a:pPr algn="just" eaLnBrk="1" hangingPunct="1">
              <a:lnSpc>
                <a:spcPct val="130000"/>
              </a:lnSpc>
            </a:pPr>
            <a:endParaRPr lang="tr-TR" altLang="tr-TR" sz="2800" dirty="0" smtClean="0"/>
          </a:p>
          <a:p>
            <a:pPr algn="just" eaLnBrk="1" hangingPunct="1">
              <a:lnSpc>
                <a:spcPct val="130000"/>
              </a:lnSpc>
            </a:pPr>
            <a:r>
              <a:rPr lang="tr-TR" altLang="tr-TR" sz="2800" dirty="0" smtClean="0"/>
              <a:t>Bunlar çürümeye dayanıklıdır. Karışımda - COOH (karboksil) radikalleri bol olarak, bulunduğundan bunlara </a:t>
            </a:r>
            <a:r>
              <a:rPr lang="tr-TR" altLang="tr-TR" sz="2800" dirty="0" err="1" smtClean="0"/>
              <a:t>humik</a:t>
            </a:r>
            <a:r>
              <a:rPr lang="tr-TR" altLang="tr-TR" sz="2800" dirty="0" smtClean="0"/>
              <a:t> asitler denir.</a:t>
            </a:r>
          </a:p>
          <a:p>
            <a:pPr algn="just" eaLnBrk="1" hangingPunct="1">
              <a:lnSpc>
                <a:spcPct val="130000"/>
              </a:lnSpc>
              <a:buFontTx/>
              <a:buNone/>
            </a:pPr>
            <a:r>
              <a:rPr lang="tr-TR" altLang="tr-TR" sz="2800" dirty="0" smtClean="0"/>
              <a:t/>
            </a:r>
            <a:br>
              <a:rPr lang="tr-TR" altLang="tr-TR" sz="2800" dirty="0" smtClean="0"/>
            </a:br>
            <a:endParaRPr lang="tr-TR" altLang="tr-TR" sz="2800" dirty="0" smtClean="0"/>
          </a:p>
        </p:txBody>
      </p:sp>
    </p:spTree>
    <p:extLst>
      <p:ext uri="{BB962C8B-B14F-4D97-AF65-F5344CB8AC3E}">
        <p14:creationId xmlns:p14="http://schemas.microsoft.com/office/powerpoint/2010/main" val="333073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CEF6E9-32E7-4D12-BA02-03C48F4D3679}" type="slidenum">
              <a:rPr lang="tr-TR">
                <a:solidFill>
                  <a:srgbClr val="808080"/>
                </a:solidFill>
              </a:rPr>
              <a:pPr>
                <a:defRPr/>
              </a:pPr>
              <a:t>12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404664"/>
            <a:ext cx="8229600" cy="6264696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</a:pPr>
            <a:r>
              <a:rPr lang="tr-TR" altLang="tr-TR" dirty="0" smtClean="0">
                <a:solidFill>
                  <a:srgbClr val="FFFF00"/>
                </a:solidFill>
              </a:rPr>
              <a:t>Gölün rengi organik madde kaynağı ile ilgilidir. </a:t>
            </a:r>
          </a:p>
          <a:p>
            <a:pPr algn="just" eaLnBrk="1" hangingPunct="1">
              <a:lnSpc>
                <a:spcPct val="120000"/>
              </a:lnSpc>
            </a:pPr>
            <a:endParaRPr lang="tr-TR" altLang="tr-TR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tr-TR" altLang="tr-TR" dirty="0" smtClean="0">
                <a:solidFill>
                  <a:srgbClr val="FFFF00"/>
                </a:solidFill>
              </a:rPr>
              <a:t>Sığ sudaki bitki artıklarından çıkan </a:t>
            </a:r>
            <a:r>
              <a:rPr lang="tr-TR" altLang="tr-TR" dirty="0" err="1" smtClean="0">
                <a:solidFill>
                  <a:srgbClr val="FFFF00"/>
                </a:solidFill>
              </a:rPr>
              <a:t>allokton</a:t>
            </a:r>
            <a:r>
              <a:rPr lang="tr-TR" altLang="tr-TR" dirty="0" smtClean="0">
                <a:solidFill>
                  <a:srgbClr val="FFFF00"/>
                </a:solidFill>
              </a:rPr>
              <a:t> materyal bataklığın koyu esmer renkte olmasında başlıca etkendir</a:t>
            </a:r>
            <a:r>
              <a:rPr lang="tr-TR" altLang="tr-TR" dirty="0" smtClean="0"/>
              <a:t>. </a:t>
            </a:r>
          </a:p>
          <a:p>
            <a:pPr algn="just" eaLnBrk="1" hangingPunct="1">
              <a:lnSpc>
                <a:spcPct val="120000"/>
              </a:lnSpc>
            </a:pPr>
            <a:endParaRPr lang="tr-TR" altLang="tr-TR" dirty="0" smtClean="0"/>
          </a:p>
          <a:p>
            <a:pPr algn="just" eaLnBrk="1" hangingPunct="1">
              <a:lnSpc>
                <a:spcPct val="120000"/>
              </a:lnSpc>
            </a:pPr>
            <a:r>
              <a:rPr lang="tr-TR" altLang="tr-TR" dirty="0" smtClean="0"/>
              <a:t>Otokton maddeler başlıca plankton çürümesinden sağlanır. Bu sular nispeten renksizdir. </a:t>
            </a:r>
          </a:p>
        </p:txBody>
      </p:sp>
    </p:spTree>
    <p:extLst>
      <p:ext uri="{BB962C8B-B14F-4D97-AF65-F5344CB8AC3E}">
        <p14:creationId xmlns:p14="http://schemas.microsoft.com/office/powerpoint/2010/main" val="12951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942C4E-7AB3-4914-8355-358BDB2C1DCE}" type="slidenum">
              <a:rPr lang="tr-TR">
                <a:solidFill>
                  <a:srgbClr val="808080"/>
                </a:solidFill>
              </a:rPr>
              <a:pPr>
                <a:defRPr/>
              </a:pPr>
              <a:t>13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692696"/>
            <a:ext cx="8229600" cy="5688632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  <a:defRPr/>
            </a:pPr>
            <a:r>
              <a:rPr lang="tr-T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Renk ve organik madde kaynağı plankton verimi ile de ilişkilidir</a:t>
            </a:r>
            <a:r>
              <a:rPr lang="tr-TR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tr-TR" sz="2800" dirty="0" smtClean="0"/>
              <a:t>Önemli ölçüde </a:t>
            </a:r>
            <a:r>
              <a:rPr lang="tr-TR" sz="2800" dirty="0" err="1" smtClean="0"/>
              <a:t>allokton</a:t>
            </a:r>
            <a:r>
              <a:rPr lang="tr-TR" sz="2800" dirty="0" smtClean="0"/>
              <a:t> madde kapsayan renkli sularda plankton total organik maddenin az bir kısmını (%3 'ü kadar) kapsar. 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tr-TR" sz="2800" dirty="0" smtClean="0"/>
              <a:t>Az </a:t>
            </a:r>
            <a:r>
              <a:rPr lang="tr-TR" sz="2800" dirty="0" err="1" smtClean="0"/>
              <a:t>allokton</a:t>
            </a:r>
            <a:r>
              <a:rPr lang="tr-TR" sz="2800" dirty="0" smtClean="0"/>
              <a:t> madde karışan renksiz sularda organik maddenin 1/4'ü planktondur. </a:t>
            </a:r>
          </a:p>
          <a:p>
            <a:pPr algn="just" eaLnBrk="1" hangingPunct="1">
              <a:lnSpc>
                <a:spcPct val="120000"/>
              </a:lnSpc>
              <a:defRPr/>
            </a:pPr>
            <a:endParaRPr lang="tr-TR" sz="2800" dirty="0" smtClean="0"/>
          </a:p>
          <a:p>
            <a:pPr algn="just" eaLnBrk="1" hangingPunct="1">
              <a:lnSpc>
                <a:spcPct val="120000"/>
              </a:lnSpc>
              <a:defRPr/>
            </a:pPr>
            <a:r>
              <a:rPr lang="tr-TR" sz="2800" dirty="0" smtClean="0"/>
              <a:t>Deniz suyu genellikle litrede takriben 2 mg karbon ve 0.2 mg organik azot kapsar. </a:t>
            </a:r>
          </a:p>
        </p:txBody>
      </p:sp>
    </p:spTree>
    <p:extLst>
      <p:ext uri="{BB962C8B-B14F-4D97-AF65-F5344CB8AC3E}">
        <p14:creationId xmlns:p14="http://schemas.microsoft.com/office/powerpoint/2010/main" val="157158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569F9-8107-45BE-8425-E2858A9999C4}" type="slidenum">
              <a:rPr lang="tr-TR">
                <a:solidFill>
                  <a:srgbClr val="808080"/>
                </a:solidFill>
              </a:rPr>
              <a:pPr>
                <a:defRPr/>
              </a:pPr>
              <a:t>14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03747"/>
            <a:ext cx="8382000" cy="5654253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</a:pPr>
            <a:r>
              <a:rPr lang="tr-TR" altLang="tr-TR" dirty="0" smtClean="0">
                <a:solidFill>
                  <a:srgbClr val="FFFF00"/>
                </a:solidFill>
              </a:rPr>
              <a:t>Bakteriyel faaliyetlerle ölü bitki ve hayvanların parçalanması sonucu eriyebilir organik bileşikler ayrılır. </a:t>
            </a:r>
            <a:r>
              <a:rPr lang="tr-TR" altLang="tr-TR" dirty="0" smtClean="0"/>
              <a:t>Örneğin bir yeşil alg olan </a:t>
            </a:r>
            <a:r>
              <a:rPr lang="tr-TR" altLang="tr-TR" i="1" dirty="0" err="1" smtClean="0">
                <a:solidFill>
                  <a:srgbClr val="CC3300"/>
                </a:solidFill>
              </a:rPr>
              <a:t>Scenedesmus</a:t>
            </a:r>
            <a:r>
              <a:rPr lang="tr-TR" altLang="tr-TR" i="1" dirty="0" err="1" smtClean="0"/>
              <a:t>'un</a:t>
            </a:r>
            <a:r>
              <a:rPr lang="tr-TR" altLang="tr-TR" i="1" dirty="0" smtClean="0"/>
              <a:t> </a:t>
            </a:r>
            <a:r>
              <a:rPr lang="tr-TR" altLang="tr-TR" dirty="0" smtClean="0"/>
              <a:t>bozulması esnasında başlangıçta eriyebilir organik karbon ve azotun çabucak arttığı izlenmiştir.</a:t>
            </a:r>
          </a:p>
          <a:p>
            <a:pPr algn="just" eaLnBrk="1" hangingPunct="1">
              <a:lnSpc>
                <a:spcPct val="130000"/>
              </a:lnSpc>
            </a:pPr>
            <a:r>
              <a:rPr lang="tr-TR" altLang="tr-TR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39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6073" y="1916832"/>
            <a:ext cx="8496944" cy="2304256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</a:pPr>
            <a:r>
              <a:rPr lang="tr-TR" altLang="tr-TR" dirty="0"/>
              <a:t>Çürüme sonunda meydana gelen organik madde dayanıklı sarı organik maddelere benzer bulunmuştur. </a:t>
            </a:r>
            <a:endParaRPr lang="tr-TR" altLang="tr-TR" dirty="0" smtClean="0"/>
          </a:p>
          <a:p>
            <a:pPr algn="just" eaLnBrk="1" hangingPunct="1">
              <a:lnSpc>
                <a:spcPct val="130000"/>
              </a:lnSpc>
            </a:pPr>
            <a:endParaRPr lang="tr-TR" alt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1E08C-64C8-40F7-A1BB-6E06343C4002}" type="slidenum">
              <a:rPr lang="tr-TR" smtClean="0">
                <a:solidFill>
                  <a:srgbClr val="808080"/>
                </a:solidFill>
              </a:rPr>
              <a:pPr>
                <a:defRPr/>
              </a:pPr>
              <a:t>15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60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8329B6-2071-4577-82A0-CA87142131C9}" type="slidenum">
              <a:rPr lang="tr-TR">
                <a:solidFill>
                  <a:srgbClr val="808080"/>
                </a:solidFill>
              </a:rPr>
              <a:pPr>
                <a:defRPr/>
              </a:pPr>
              <a:t>16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188419" name="Picture 7" descr="5690518695_a43cf24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6172200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8"/>
          <p:cNvSpPr txBox="1">
            <a:spLocks noChangeArrowheads="1"/>
          </p:cNvSpPr>
          <p:nvPr/>
        </p:nvSpPr>
        <p:spPr bwMode="auto">
          <a:xfrm>
            <a:off x="2915816" y="5373216"/>
            <a:ext cx="29113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3200" b="1" i="1" dirty="0" err="1" smtClean="0">
                <a:solidFill>
                  <a:schemeClr val="accent5">
                    <a:lumMod val="50000"/>
                  </a:schemeClr>
                </a:solidFill>
              </a:rPr>
              <a:t>Scenedesmus</a:t>
            </a:r>
            <a:r>
              <a:rPr kumimoji="0" lang="tr-TR" altLang="tr-TR" sz="32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0" lang="tr-TR" altLang="tr-TR" sz="3200" b="1" i="1" dirty="0" err="1" smtClean="0">
                <a:solidFill>
                  <a:schemeClr val="accent5">
                    <a:lumMod val="50000"/>
                  </a:schemeClr>
                </a:solidFill>
              </a:rPr>
              <a:t>sp</a:t>
            </a:r>
            <a:endParaRPr kumimoji="0" lang="tr-TR" altLang="tr-TR" sz="32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6659F-6BC8-4C0F-BB47-BF164B8137CB}" type="slidenum">
              <a:rPr lang="tr-TR">
                <a:solidFill>
                  <a:srgbClr val="808080"/>
                </a:solidFill>
              </a:rPr>
              <a:pPr>
                <a:defRPr/>
              </a:pPr>
              <a:t>17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76672"/>
            <a:ext cx="8367464" cy="5738837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</a:pPr>
            <a:r>
              <a:rPr lang="tr-TR" altLang="tr-TR" dirty="0" smtClean="0"/>
              <a:t>Göllerin </a:t>
            </a:r>
            <a:r>
              <a:rPr lang="tr-TR" altLang="tr-TR" dirty="0" err="1" smtClean="0"/>
              <a:t>litoral</a:t>
            </a:r>
            <a:r>
              <a:rPr lang="tr-TR" altLang="tr-TR" dirty="0" smtClean="0"/>
              <a:t> bölgelerinde, su içi çiçekli bitkilerden </a:t>
            </a:r>
            <a:r>
              <a:rPr lang="tr-TR" altLang="tr-TR" i="1" dirty="0" err="1" smtClean="0">
                <a:solidFill>
                  <a:schemeClr val="accent2"/>
                </a:solidFill>
              </a:rPr>
              <a:t>Najas</a:t>
            </a:r>
            <a:r>
              <a:rPr lang="tr-TR" altLang="tr-TR" i="1" dirty="0" smtClean="0"/>
              <a:t> </a:t>
            </a:r>
            <a:r>
              <a:rPr lang="tr-TR" altLang="tr-TR" dirty="0" smtClean="0"/>
              <a:t>ve </a:t>
            </a:r>
            <a:r>
              <a:rPr lang="tr-TR" altLang="tr-TR" i="1" dirty="0" err="1" smtClean="0">
                <a:solidFill>
                  <a:schemeClr val="accent2"/>
                </a:solidFill>
              </a:rPr>
              <a:t>Scirpus</a:t>
            </a:r>
            <a:r>
              <a:rPr lang="tr-TR" altLang="tr-TR" i="1" dirty="0" smtClean="0">
                <a:solidFill>
                  <a:srgbClr val="CC3300"/>
                </a:solidFill>
              </a:rPr>
              <a:t> </a:t>
            </a:r>
            <a:r>
              <a:rPr lang="tr-TR" altLang="tr-TR" dirty="0" smtClean="0"/>
              <a:t>gibi bazılarının </a:t>
            </a:r>
            <a:r>
              <a:rPr lang="tr-TR" altLang="tr-TR" dirty="0" smtClean="0">
                <a:solidFill>
                  <a:srgbClr val="FFFF00"/>
                </a:solidFill>
              </a:rPr>
              <a:t>suda önemli bir çözünmüş organik madde kaynağı olduğu saptanmıştır</a:t>
            </a:r>
            <a:r>
              <a:rPr lang="tr-TR" altLang="tr-TR" dirty="0" smtClean="0"/>
              <a:t>. </a:t>
            </a:r>
          </a:p>
          <a:p>
            <a:pPr algn="just" eaLnBrk="1" hangingPunct="1">
              <a:lnSpc>
                <a:spcPct val="120000"/>
              </a:lnSpc>
            </a:pPr>
            <a:endParaRPr lang="tr-TR" altLang="tr-TR" dirty="0" smtClean="0"/>
          </a:p>
          <a:p>
            <a:pPr algn="just" eaLnBrk="1" hangingPunct="1">
              <a:lnSpc>
                <a:spcPct val="120000"/>
              </a:lnSpc>
            </a:pPr>
            <a:r>
              <a:rPr lang="tr-TR" altLang="tr-TR" dirty="0" smtClean="0"/>
              <a:t>Bundan başka </a:t>
            </a:r>
            <a:r>
              <a:rPr lang="tr-TR" altLang="tr-TR" dirty="0" err="1" smtClean="0">
                <a:solidFill>
                  <a:srgbClr val="FFFF00"/>
                </a:solidFill>
              </a:rPr>
              <a:t>zooplanktonun</a:t>
            </a:r>
            <a:r>
              <a:rPr lang="tr-TR" altLang="tr-TR" dirty="0" smtClean="0">
                <a:solidFill>
                  <a:srgbClr val="FFFF00"/>
                </a:solidFill>
              </a:rPr>
              <a:t> boşaltım ürünleriyle suya organik ve anorganik fosfor bileşikleri sağlandığı gibi, çürüyen sucul canlılardan da çözünmüş organik azot </a:t>
            </a:r>
            <a:r>
              <a:rPr lang="tr-TR" altLang="tr-TR" dirty="0" smtClean="0"/>
              <a:t>sağlanır.</a:t>
            </a:r>
          </a:p>
        </p:txBody>
      </p:sp>
    </p:spTree>
    <p:extLst>
      <p:ext uri="{BB962C8B-B14F-4D97-AF65-F5344CB8AC3E}">
        <p14:creationId xmlns:p14="http://schemas.microsoft.com/office/powerpoint/2010/main" val="266341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1E08C-64C8-40F7-A1BB-6E06343C4002}" type="slidenum">
              <a:rPr lang="tr-TR" smtClean="0">
                <a:solidFill>
                  <a:srgbClr val="808080"/>
                </a:solidFill>
              </a:rPr>
              <a:pPr>
                <a:defRPr/>
              </a:pPr>
              <a:t>18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2" y="116632"/>
            <a:ext cx="5050532" cy="661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415360" y="521305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 smtClean="0">
                <a:solidFill>
                  <a:srgbClr val="FFFF00"/>
                </a:solidFill>
              </a:rPr>
              <a:t>Najas</a:t>
            </a:r>
            <a:r>
              <a:rPr lang="tr-TR" sz="2800" b="1" i="1" dirty="0" smtClean="0">
                <a:solidFill>
                  <a:srgbClr val="FFFF00"/>
                </a:solidFill>
              </a:rPr>
              <a:t> </a:t>
            </a:r>
            <a:r>
              <a:rPr lang="tr-TR" sz="2800" b="1" i="1" dirty="0" err="1" smtClean="0">
                <a:solidFill>
                  <a:srgbClr val="FFFF00"/>
                </a:solidFill>
              </a:rPr>
              <a:t>guadalupensis</a:t>
            </a:r>
            <a:r>
              <a:rPr lang="tr-TR" sz="2800" b="1" i="1" dirty="0" smtClean="0">
                <a:solidFill>
                  <a:srgbClr val="FFFF00"/>
                </a:solidFill>
              </a:rPr>
              <a:t> </a:t>
            </a:r>
            <a:endParaRPr lang="tr-TR" sz="2800" b="1" i="1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92" y="260648"/>
            <a:ext cx="524940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4572000" y="4078813"/>
            <a:ext cx="424129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3600" b="1" i="1" dirty="0" err="1" smtClean="0">
                <a:solidFill>
                  <a:srgbClr val="FFFF00"/>
                </a:solidFill>
              </a:rPr>
              <a:t>Scirpus</a:t>
            </a:r>
            <a:r>
              <a:rPr lang="tr-TR" sz="3600" b="1" i="1" dirty="0" smtClean="0">
                <a:solidFill>
                  <a:srgbClr val="FFFF00"/>
                </a:solidFill>
              </a:rPr>
              <a:t> </a:t>
            </a:r>
            <a:r>
              <a:rPr lang="tr-TR" sz="3600" b="1" i="1" dirty="0" err="1" smtClean="0">
                <a:solidFill>
                  <a:srgbClr val="FFFF00"/>
                </a:solidFill>
              </a:rPr>
              <a:t>lacustris</a:t>
            </a:r>
            <a:endParaRPr lang="tr-TR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02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4713-2B47-460F-9CE8-B0BA3512B1A7}" type="slidenum">
              <a:rPr lang="tr-TR">
                <a:solidFill>
                  <a:srgbClr val="808080"/>
                </a:solidFill>
              </a:rPr>
              <a:pPr>
                <a:defRPr/>
              </a:pPr>
              <a:t>19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548680"/>
            <a:ext cx="8367464" cy="5699720"/>
          </a:xfrm>
        </p:spPr>
        <p:txBody>
          <a:bodyPr/>
          <a:lstStyle/>
          <a:p>
            <a:pPr algn="just" eaLnBrk="1" hangingPunct="1"/>
            <a:r>
              <a:rPr lang="tr-TR" altLang="tr-TR" dirty="0" smtClean="0">
                <a:solidFill>
                  <a:srgbClr val="FFFF00"/>
                </a:solidFill>
              </a:rPr>
              <a:t>Alglerin bir çoğu bir ölçüde heterotrofiktir. Çözünmüş ve organik maddelerden karbo</a:t>
            </a:r>
            <a:r>
              <a:rPr lang="tr-TR" altLang="tr-TR" dirty="0" smtClean="0"/>
              <a:t>n ve enerji kaynağı olarak yararlanabilirler. </a:t>
            </a:r>
          </a:p>
          <a:p>
            <a:pPr algn="just" eaLnBrk="1" hangingPunct="1"/>
            <a:endParaRPr lang="tr-TR" altLang="tr-TR" dirty="0" smtClean="0"/>
          </a:p>
          <a:p>
            <a:pPr algn="just" eaLnBrk="1" hangingPunct="1"/>
            <a:r>
              <a:rPr lang="tr-TR" altLang="tr-TR" dirty="0" err="1" smtClean="0"/>
              <a:t>Flagellatlardan</a:t>
            </a:r>
            <a:r>
              <a:rPr lang="tr-TR" altLang="tr-TR" dirty="0" smtClean="0"/>
              <a:t> yeşil </a:t>
            </a:r>
            <a:r>
              <a:rPr lang="tr-TR" altLang="tr-TR" i="1" dirty="0" err="1" smtClean="0">
                <a:solidFill>
                  <a:srgbClr val="CC3300"/>
                </a:solidFill>
              </a:rPr>
              <a:t>Chlamydomonas</a:t>
            </a:r>
            <a:r>
              <a:rPr lang="tr-TR" altLang="tr-TR" i="1" dirty="0" smtClean="0">
                <a:solidFill>
                  <a:srgbClr val="CC3300"/>
                </a:solidFill>
              </a:rPr>
              <a:t> </a:t>
            </a:r>
            <a:r>
              <a:rPr lang="tr-TR" altLang="tr-TR" i="1" dirty="0" err="1" smtClean="0">
                <a:solidFill>
                  <a:srgbClr val="CC3300"/>
                </a:solidFill>
              </a:rPr>
              <a:t>mundana</a:t>
            </a:r>
            <a:r>
              <a:rPr lang="tr-TR" altLang="tr-TR" i="1" dirty="0" smtClean="0"/>
              <a:t> </a:t>
            </a:r>
            <a:r>
              <a:rPr lang="tr-TR" altLang="tr-TR" dirty="0" smtClean="0">
                <a:solidFill>
                  <a:schemeClr val="accent2"/>
                </a:solidFill>
              </a:rPr>
              <a:t>oksijensiz lağım sularında azalmadan yaşamını sürdürür.</a:t>
            </a:r>
            <a:r>
              <a:rPr lang="tr-TR" altLang="tr-TR" dirty="0" smtClean="0"/>
              <a:t> Bu canlının fotosentezle ürettiği az miktardaki oksijen, asetat </a:t>
            </a:r>
            <a:r>
              <a:rPr lang="tr-TR" altLang="tr-TR" dirty="0" err="1" smtClean="0"/>
              <a:t>absorpsiyonunda</a:t>
            </a:r>
            <a:r>
              <a:rPr lang="tr-TR" altLang="tr-TR" dirty="0" smtClean="0"/>
              <a:t> oksijen harcanmasını karşılayamaz.</a:t>
            </a:r>
          </a:p>
          <a:p>
            <a:pPr algn="just" eaLnBrk="1" hangingPunct="1"/>
            <a:endParaRPr lang="tr-TR" altLang="tr-TR" dirty="0" smtClean="0">
              <a:solidFill>
                <a:schemeClr val="accent2"/>
              </a:solidFill>
            </a:endParaRPr>
          </a:p>
          <a:p>
            <a:pPr algn="just" eaLnBrk="1" hangingPunct="1">
              <a:buFontTx/>
              <a:buNone/>
            </a:pPr>
            <a:r>
              <a:rPr lang="tr-TR" altLang="tr-TR" dirty="0" smtClean="0"/>
              <a:t/>
            </a:r>
            <a:br>
              <a:rPr lang="tr-TR" altLang="tr-TR" dirty="0" smtClean="0"/>
            </a:br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373459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6DC3-AE02-47E4-8DD6-2727CE7EDE60}" type="slidenum">
              <a:rPr lang="tr-TR">
                <a:solidFill>
                  <a:srgbClr val="808080"/>
                </a:solidFill>
              </a:rPr>
              <a:pPr>
                <a:defRPr/>
              </a:pPr>
              <a:t>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76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31838"/>
          </a:xfrm>
        </p:spPr>
        <p:txBody>
          <a:bodyPr/>
          <a:lstStyle/>
          <a:p>
            <a:pPr eaLnBrk="1" hangingPunct="1"/>
            <a:r>
              <a:rPr lang="tr-TR" altLang="tr-TR" sz="3200" b="1" dirty="0" smtClean="0"/>
              <a:t>Organik Maddeler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tr-TR" dirty="0" smtClean="0"/>
              <a:t>Doğal sularda organik maddeyi </a:t>
            </a:r>
            <a:r>
              <a:rPr lang="tr-TR" dirty="0" err="1" smtClean="0"/>
              <a:t>sestondaki</a:t>
            </a:r>
            <a:r>
              <a:rPr lang="tr-TR" dirty="0" smtClean="0"/>
              <a:t> canlılarla, çözünmüş ve asılı duran parçacıklar oluşturur. </a:t>
            </a:r>
          </a:p>
          <a:p>
            <a:pPr algn="just" eaLnBrk="1" hangingPunct="1">
              <a:lnSpc>
                <a:spcPct val="110000"/>
              </a:lnSpc>
              <a:defRPr/>
            </a:pPr>
            <a:endParaRPr lang="tr-TR" dirty="0" smtClean="0"/>
          </a:p>
          <a:p>
            <a:pPr algn="just" eaLnBrk="1" hangingPunct="1">
              <a:lnSpc>
                <a:spcPct val="110000"/>
              </a:lnSpc>
              <a:defRPr/>
            </a:pPr>
            <a:r>
              <a:rPr lang="tr-TR" dirty="0" smtClean="0">
                <a:solidFill>
                  <a:srgbClr val="FFFF00"/>
                </a:solidFill>
              </a:rPr>
              <a:t>Çözünmüş organik maddelerin tümü canlıların </a:t>
            </a:r>
            <a:r>
              <a:rPr lang="tr-TR" dirty="0" err="1" smtClean="0">
                <a:solidFill>
                  <a:srgbClr val="FFFF00"/>
                </a:solidFill>
              </a:rPr>
              <a:t>metabolik</a:t>
            </a:r>
            <a:r>
              <a:rPr lang="tr-TR" dirty="0" smtClean="0">
                <a:solidFill>
                  <a:srgbClr val="FFFF00"/>
                </a:solidFill>
              </a:rPr>
              <a:t> artıklarından ve ölmüş organizma ayrışmasından kaynaklanır. </a:t>
            </a:r>
          </a:p>
        </p:txBody>
      </p:sp>
    </p:spTree>
    <p:extLst>
      <p:ext uri="{BB962C8B-B14F-4D97-AF65-F5344CB8AC3E}">
        <p14:creationId xmlns:p14="http://schemas.microsoft.com/office/powerpoint/2010/main" val="33191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476672"/>
            <a:ext cx="8568952" cy="4648200"/>
          </a:xfrm>
        </p:spPr>
        <p:txBody>
          <a:bodyPr/>
          <a:lstStyle/>
          <a:p>
            <a:r>
              <a:rPr lang="tr-TR" altLang="tr-TR" dirty="0"/>
              <a:t> </a:t>
            </a:r>
            <a:r>
              <a:rPr lang="tr-TR" altLang="tr-TR" i="1" dirty="0">
                <a:solidFill>
                  <a:srgbClr val="CC3300"/>
                </a:solidFill>
              </a:rPr>
              <a:t>C. </a:t>
            </a:r>
            <a:r>
              <a:rPr lang="tr-TR" altLang="tr-TR" i="1" dirty="0" err="1">
                <a:solidFill>
                  <a:srgbClr val="CC3300"/>
                </a:solidFill>
              </a:rPr>
              <a:t>mundana</a:t>
            </a:r>
            <a:r>
              <a:rPr lang="tr-TR" altLang="tr-TR" i="1" dirty="0"/>
              <a:t> </a:t>
            </a:r>
            <a:r>
              <a:rPr lang="tr-TR" altLang="tr-TR" dirty="0"/>
              <a:t>asetatı sindirmek için ışıktan yararlanır ve bu bakımdan bir </a:t>
            </a:r>
            <a:r>
              <a:rPr lang="tr-TR" altLang="tr-TR" dirty="0" err="1"/>
              <a:t>algden</a:t>
            </a:r>
            <a:r>
              <a:rPr lang="tr-TR" altLang="tr-TR" dirty="0"/>
              <a:t> çok </a:t>
            </a:r>
            <a:r>
              <a:rPr lang="tr-TR" altLang="tr-TR" dirty="0">
                <a:solidFill>
                  <a:schemeClr val="accent2"/>
                </a:solidFill>
              </a:rPr>
              <a:t>fotosentez yapan bakteriye benzer.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1E08C-64C8-40F7-A1BB-6E06343C4002}" type="slidenum">
              <a:rPr lang="tr-TR" smtClean="0">
                <a:solidFill>
                  <a:srgbClr val="808080"/>
                </a:solidFill>
              </a:rPr>
              <a:pPr>
                <a:defRPr/>
              </a:pPr>
              <a:t>20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08434"/>
            <a:ext cx="5688632" cy="426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19872" y="5881627"/>
            <a:ext cx="4835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3200" b="1" i="1" dirty="0" err="1" smtClean="0">
                <a:solidFill>
                  <a:srgbClr val="FFFF00"/>
                </a:solidFill>
              </a:rPr>
              <a:t>Chlamydomonas</a:t>
            </a:r>
            <a:r>
              <a:rPr kumimoji="0" lang="tr-TR" altLang="tr-TR" sz="3200" b="1" i="1" dirty="0" smtClean="0">
                <a:solidFill>
                  <a:srgbClr val="FFFF00"/>
                </a:solidFill>
              </a:rPr>
              <a:t> sp.</a:t>
            </a:r>
            <a:endParaRPr kumimoji="0" lang="tr-TR" altLang="tr-TR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3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A66CD-9632-4234-BD97-970B73A87ED9}" type="slidenum">
              <a:rPr lang="tr-TR">
                <a:solidFill>
                  <a:srgbClr val="808080"/>
                </a:solidFill>
              </a:rPr>
              <a:pPr>
                <a:defRPr/>
              </a:pPr>
              <a:t>21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60649"/>
            <a:ext cx="8496944" cy="2952328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</a:pPr>
            <a:r>
              <a:rPr lang="tr-TR" altLang="tr-TR" i="1" dirty="0" err="1" smtClean="0">
                <a:solidFill>
                  <a:srgbClr val="FF99CC"/>
                </a:solidFill>
              </a:rPr>
              <a:t>Oscillatoria</a:t>
            </a:r>
            <a:r>
              <a:rPr lang="tr-TR" altLang="tr-TR" i="1" dirty="0" smtClean="0">
                <a:solidFill>
                  <a:srgbClr val="FF99CC"/>
                </a:solidFill>
              </a:rPr>
              <a:t> </a:t>
            </a:r>
            <a:r>
              <a:rPr lang="tr-TR" altLang="tr-TR" i="1" dirty="0" err="1" smtClean="0">
                <a:solidFill>
                  <a:srgbClr val="FF99CC"/>
                </a:solidFill>
              </a:rPr>
              <a:t>agardhii</a:t>
            </a:r>
            <a:r>
              <a:rPr lang="tr-TR" altLang="tr-TR" i="1" dirty="0" smtClean="0">
                <a:solidFill>
                  <a:srgbClr val="FF99CC"/>
                </a:solidFill>
              </a:rPr>
              <a:t>’ </a:t>
            </a:r>
            <a:r>
              <a:rPr lang="tr-TR" altLang="tr-TR" dirty="0" smtClean="0"/>
              <a:t>de</a:t>
            </a:r>
            <a:r>
              <a:rPr lang="tr-TR" altLang="tr-TR" i="1" dirty="0" smtClean="0"/>
              <a:t> </a:t>
            </a:r>
            <a:r>
              <a:rPr lang="tr-TR" altLang="tr-TR" baseline="30000" dirty="0"/>
              <a:t>1</a:t>
            </a:r>
            <a:r>
              <a:rPr lang="tr-TR" altLang="tr-TR" baseline="30000" dirty="0" smtClean="0"/>
              <a:t>4</a:t>
            </a:r>
            <a:r>
              <a:rPr lang="tr-TR" altLang="tr-TR" dirty="0" smtClean="0"/>
              <a:t>C'la yapılan deneyler bu canlının asetat ve </a:t>
            </a:r>
            <a:r>
              <a:rPr lang="tr-TR" altLang="tr-TR" dirty="0" err="1" smtClean="0"/>
              <a:t>glukozu</a:t>
            </a:r>
            <a:r>
              <a:rPr lang="tr-TR" altLang="tr-TR" dirty="0" smtClean="0"/>
              <a:t> aldığını göstermiştir. Bu bakımdan bazı göllerde pozitif </a:t>
            </a:r>
            <a:r>
              <a:rPr lang="tr-TR" altLang="tr-TR" dirty="0" err="1" smtClean="0"/>
              <a:t>heterograd</a:t>
            </a:r>
            <a:r>
              <a:rPr lang="tr-TR" altLang="tr-TR" dirty="0" smtClean="0"/>
              <a:t> oksijen eğrisi oluşmasına neden olabilen bir türdür.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6924"/>
            <a:ext cx="4968552" cy="36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1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18D510-7CCE-4F7F-A953-12202879EEA6}" type="slidenum">
              <a:rPr lang="tr-TR">
                <a:solidFill>
                  <a:srgbClr val="808080"/>
                </a:solidFill>
              </a:rPr>
              <a:pPr>
                <a:defRPr/>
              </a:pPr>
              <a:t>22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935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763000" cy="771525"/>
          </a:xfrm>
        </p:spPr>
        <p:txBody>
          <a:bodyPr/>
          <a:lstStyle/>
          <a:p>
            <a:pPr eaLnBrk="1" hangingPunct="1"/>
            <a:r>
              <a:rPr lang="tr-TR" altLang="tr-TR" sz="3200" b="1" smtClean="0"/>
              <a:t>Vitaminler</a:t>
            </a:r>
          </a:p>
        </p:txBody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305800" cy="3657600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</a:pPr>
            <a:r>
              <a:rPr lang="tr-TR" altLang="tr-TR" dirty="0" smtClean="0"/>
              <a:t>Bir çok yüksek bitkinin vitamine gereksinimi olmamasına rağmen pek çok alg büyümeyi etkileyen maddelere gerek duyar. </a:t>
            </a:r>
          </a:p>
          <a:p>
            <a:pPr algn="just" eaLnBrk="1" hangingPunct="1">
              <a:lnSpc>
                <a:spcPct val="120000"/>
              </a:lnSpc>
            </a:pPr>
            <a:r>
              <a:rPr lang="tr-TR" altLang="tr-TR" dirty="0" smtClean="0">
                <a:solidFill>
                  <a:srgbClr val="0099FF"/>
                </a:solidFill>
              </a:rPr>
              <a:t>Algler için üç vitamin esastır.</a:t>
            </a:r>
            <a:r>
              <a:rPr lang="tr-TR" altLang="tr-TR" dirty="0" smtClean="0">
                <a:solidFill>
                  <a:schemeClr val="accent2"/>
                </a:solidFill>
              </a:rPr>
              <a:t> Bunlar göl suyunda bulunan </a:t>
            </a:r>
            <a:r>
              <a:rPr lang="tr-TR" altLang="tr-TR" b="1" dirty="0" err="1" smtClean="0">
                <a:solidFill>
                  <a:schemeClr val="tx2"/>
                </a:solidFill>
              </a:rPr>
              <a:t>biotin</a:t>
            </a:r>
            <a:r>
              <a:rPr lang="tr-TR" altLang="tr-TR" b="1" dirty="0" smtClean="0">
                <a:solidFill>
                  <a:schemeClr val="tx2"/>
                </a:solidFill>
              </a:rPr>
              <a:t> (H), </a:t>
            </a:r>
            <a:r>
              <a:rPr lang="tr-TR" altLang="tr-TR" b="1" dirty="0" err="1" smtClean="0">
                <a:solidFill>
                  <a:schemeClr val="tx2"/>
                </a:solidFill>
              </a:rPr>
              <a:t>tiyamin</a:t>
            </a:r>
            <a:r>
              <a:rPr lang="tr-TR" altLang="tr-TR" b="1" dirty="0" smtClean="0">
                <a:solidFill>
                  <a:schemeClr val="tx2"/>
                </a:solidFill>
              </a:rPr>
              <a:t> (</a:t>
            </a:r>
            <a:r>
              <a:rPr lang="tr-TR" altLang="tr-TR" b="1" dirty="0" err="1" smtClean="0">
                <a:solidFill>
                  <a:schemeClr val="tx2"/>
                </a:solidFill>
              </a:rPr>
              <a:t>Bl</a:t>
            </a:r>
            <a:r>
              <a:rPr lang="tr-TR" altLang="tr-TR" b="1" dirty="0" smtClean="0">
                <a:solidFill>
                  <a:schemeClr val="tx2"/>
                </a:solidFill>
              </a:rPr>
              <a:t>) </a:t>
            </a:r>
            <a:r>
              <a:rPr lang="tr-TR" altLang="tr-TR" dirty="0" smtClean="0">
                <a:solidFill>
                  <a:schemeClr val="tx2"/>
                </a:solidFill>
              </a:rPr>
              <a:t>ve</a:t>
            </a:r>
            <a:r>
              <a:rPr lang="tr-TR" altLang="tr-TR" b="1" dirty="0" smtClean="0">
                <a:solidFill>
                  <a:schemeClr val="tx2"/>
                </a:solidFill>
              </a:rPr>
              <a:t> </a:t>
            </a:r>
            <a:r>
              <a:rPr lang="tr-TR" altLang="tr-TR" b="1" dirty="0" err="1" smtClean="0">
                <a:solidFill>
                  <a:schemeClr val="tx2"/>
                </a:solidFill>
              </a:rPr>
              <a:t>kobalamin</a:t>
            </a:r>
            <a:r>
              <a:rPr lang="tr-TR" altLang="tr-TR" b="1" dirty="0" smtClean="0">
                <a:solidFill>
                  <a:schemeClr val="tx2"/>
                </a:solidFill>
              </a:rPr>
              <a:t> (B12)</a:t>
            </a:r>
            <a:r>
              <a:rPr lang="tr-TR" altLang="tr-TR" dirty="0" smtClean="0">
                <a:solidFill>
                  <a:schemeClr val="tx2"/>
                </a:solidFill>
              </a:rPr>
              <a:t>'</a:t>
            </a:r>
            <a:r>
              <a:rPr lang="tr-TR" altLang="tr-TR" dirty="0" err="1" smtClean="0">
                <a:solidFill>
                  <a:schemeClr val="tx2"/>
                </a:solidFill>
              </a:rPr>
              <a:t>dir</a:t>
            </a:r>
            <a:r>
              <a:rPr lang="tr-TR" altLang="tr-TR" dirty="0" smtClean="0">
                <a:solidFill>
                  <a:schemeClr val="tx2"/>
                </a:solidFill>
              </a:rPr>
              <a:t>.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267771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828B3-0A7A-418A-88BC-CEA3F69B89A0}" type="slidenum">
              <a:rPr lang="tr-TR">
                <a:solidFill>
                  <a:srgbClr val="808080"/>
                </a:solidFill>
              </a:rPr>
              <a:pPr>
                <a:defRPr/>
              </a:pPr>
              <a:t>23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672"/>
            <a:ext cx="8229600" cy="5847928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</a:pPr>
            <a:r>
              <a:rPr lang="tr-TR" altLang="tr-TR" sz="2800" dirty="0" smtClean="0"/>
              <a:t>Bazı anaerobik bakteriler </a:t>
            </a:r>
            <a:r>
              <a:rPr lang="tr-TR" altLang="tr-TR" sz="2800" i="1" dirty="0" smtClean="0"/>
              <a:t>(</a:t>
            </a:r>
            <a:r>
              <a:rPr lang="tr-TR" altLang="tr-TR" sz="2800" i="1" dirty="0" err="1" smtClean="0">
                <a:solidFill>
                  <a:srgbClr val="0099FF"/>
                </a:solidFill>
              </a:rPr>
              <a:t>Clostridium</a:t>
            </a:r>
            <a:r>
              <a:rPr lang="tr-TR" altLang="tr-TR" sz="2800" i="1" dirty="0" smtClean="0">
                <a:solidFill>
                  <a:srgbClr val="0099FF"/>
                </a:solidFill>
              </a:rPr>
              <a:t>, </a:t>
            </a:r>
            <a:r>
              <a:rPr lang="tr-TR" altLang="tr-TR" sz="2800" i="1" dirty="0" err="1" smtClean="0">
                <a:solidFill>
                  <a:srgbClr val="0099FF"/>
                </a:solidFill>
              </a:rPr>
              <a:t>Rhizobium</a:t>
            </a:r>
            <a:r>
              <a:rPr lang="tr-TR" altLang="tr-TR" sz="2800" i="1" dirty="0" smtClean="0"/>
              <a:t>) </a:t>
            </a:r>
            <a:r>
              <a:rPr lang="tr-TR" altLang="tr-TR" sz="2800" dirty="0" smtClean="0"/>
              <a:t>mavi-yeşil alglerde ve </a:t>
            </a:r>
            <a:r>
              <a:rPr lang="tr-TR" altLang="tr-TR" sz="2800" dirty="0" err="1" smtClean="0"/>
              <a:t>Euglenaphyta’da</a:t>
            </a:r>
            <a:r>
              <a:rPr lang="tr-TR" altLang="tr-TR" sz="2800" dirty="0" smtClean="0"/>
              <a:t> vitamin, </a:t>
            </a:r>
            <a:r>
              <a:rPr lang="tr-TR" altLang="tr-TR" sz="2800" dirty="0" err="1" smtClean="0"/>
              <a:t>ribonükleotid</a:t>
            </a:r>
            <a:r>
              <a:rPr lang="tr-TR" altLang="tr-TR" sz="2800" dirty="0" smtClean="0"/>
              <a:t> </a:t>
            </a:r>
            <a:r>
              <a:rPr lang="tr-TR" altLang="tr-TR" sz="2800" dirty="0" err="1" smtClean="0"/>
              <a:t>reduktazın</a:t>
            </a:r>
            <a:r>
              <a:rPr lang="tr-TR" altLang="tr-TR" sz="2800" dirty="0" smtClean="0"/>
              <a:t> bir tek tipi için </a:t>
            </a:r>
            <a:r>
              <a:rPr lang="tr-TR" altLang="tr-TR" sz="2800" dirty="0" err="1" smtClean="0"/>
              <a:t>koenzim</a:t>
            </a:r>
            <a:r>
              <a:rPr lang="tr-TR" altLang="tr-TR" sz="2800" dirty="0" smtClean="0"/>
              <a:t> görevi yapmaktadır. Bu enzim hücre bölünmesi için gereklidir. </a:t>
            </a:r>
          </a:p>
          <a:p>
            <a:pPr algn="just" eaLnBrk="1" hangingPunct="1">
              <a:lnSpc>
                <a:spcPct val="120000"/>
              </a:lnSpc>
            </a:pPr>
            <a:endParaRPr lang="tr-TR" altLang="tr-TR" sz="2800" dirty="0" smtClean="0"/>
          </a:p>
          <a:p>
            <a:pPr algn="just" eaLnBrk="1" hangingPunct="1">
              <a:lnSpc>
                <a:spcPct val="120000"/>
              </a:lnSpc>
            </a:pPr>
            <a:r>
              <a:rPr lang="tr-TR" altLang="tr-TR" sz="2800" dirty="0" smtClean="0"/>
              <a:t>Diğer bazı canlılar demirli </a:t>
            </a:r>
            <a:r>
              <a:rPr lang="tr-TR" altLang="tr-TR" sz="2800" dirty="0" err="1" smtClean="0"/>
              <a:t>redüktazlara</a:t>
            </a:r>
            <a:r>
              <a:rPr lang="tr-TR" altLang="tr-TR" sz="2800" dirty="0" smtClean="0"/>
              <a:t> sahip olduğundan vitamin B12'ye ve buna bağlı olarak kobalta bağımlı değildirler.</a:t>
            </a:r>
          </a:p>
        </p:txBody>
      </p:sp>
    </p:spTree>
    <p:extLst>
      <p:ext uri="{BB962C8B-B14F-4D97-AF65-F5344CB8AC3E}">
        <p14:creationId xmlns:p14="http://schemas.microsoft.com/office/powerpoint/2010/main" val="41271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15EF0-31F3-4F23-BFCF-30EFEF67A487}" type="slidenum">
              <a:rPr lang="tr-TR">
                <a:solidFill>
                  <a:srgbClr val="808080"/>
                </a:solidFill>
              </a:rPr>
              <a:pPr>
                <a:defRPr/>
              </a:pPr>
              <a:t>24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195587" name="Picture 5" descr="400px-B2201272-Clostridium_botulinum_bacteria-S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241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7" descr="Rhizob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82520"/>
            <a:ext cx="7128792" cy="349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9" name="Text Box 8"/>
          <p:cNvSpPr txBox="1">
            <a:spLocks noChangeArrowheads="1"/>
          </p:cNvSpPr>
          <p:nvPr/>
        </p:nvSpPr>
        <p:spPr bwMode="auto">
          <a:xfrm>
            <a:off x="6248400" y="548680"/>
            <a:ext cx="2762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3200" b="1" i="1" dirty="0" err="1" smtClean="0">
                <a:solidFill>
                  <a:srgbClr val="0099FF"/>
                </a:solidFill>
              </a:rPr>
              <a:t>Clostridium</a:t>
            </a:r>
            <a:r>
              <a:rPr kumimoji="0" lang="tr-TR" altLang="tr-TR" sz="3200" b="1" i="1" dirty="0" smtClean="0">
                <a:solidFill>
                  <a:srgbClr val="0099FF"/>
                </a:solidFill>
              </a:rPr>
              <a:t> </a:t>
            </a:r>
            <a:r>
              <a:rPr kumimoji="0" lang="tr-TR" altLang="tr-TR" sz="3200" b="1" i="1" dirty="0" err="1" smtClean="0">
                <a:solidFill>
                  <a:srgbClr val="0099FF"/>
                </a:solidFill>
              </a:rPr>
              <a:t>sp</a:t>
            </a:r>
            <a:r>
              <a:rPr kumimoji="0" lang="tr-TR" altLang="tr-TR" sz="3200" b="1" i="1" dirty="0" smtClean="0">
                <a:solidFill>
                  <a:srgbClr val="0099FF"/>
                </a:solidFill>
              </a:rPr>
              <a:t> </a:t>
            </a:r>
            <a:endParaRPr kumimoji="0" lang="tr-TR" altLang="tr-TR" sz="3200" b="1" i="1" dirty="0">
              <a:solidFill>
                <a:srgbClr val="0099FF"/>
              </a:solidFill>
            </a:endParaRPr>
          </a:p>
        </p:txBody>
      </p:sp>
      <p:sp>
        <p:nvSpPr>
          <p:cNvPr id="195590" name="Rectangle 9"/>
          <p:cNvSpPr>
            <a:spLocks noChangeArrowheads="1"/>
          </p:cNvSpPr>
          <p:nvPr/>
        </p:nvSpPr>
        <p:spPr bwMode="auto">
          <a:xfrm>
            <a:off x="6444208" y="3060412"/>
            <a:ext cx="24994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3200" b="1" i="1" dirty="0" err="1" smtClean="0">
                <a:solidFill>
                  <a:srgbClr val="FF0000"/>
                </a:solidFill>
              </a:rPr>
              <a:t>Rhizobium</a:t>
            </a:r>
            <a:r>
              <a:rPr kumimoji="0" lang="tr-TR" altLang="tr-TR" sz="3200" b="1" i="1" dirty="0" smtClean="0">
                <a:solidFill>
                  <a:srgbClr val="FF0000"/>
                </a:solidFill>
              </a:rPr>
              <a:t> </a:t>
            </a:r>
            <a:r>
              <a:rPr kumimoji="0" lang="tr-TR" altLang="tr-TR" sz="3200" b="1" i="1" dirty="0" err="1" smtClean="0">
                <a:solidFill>
                  <a:srgbClr val="FF0000"/>
                </a:solidFill>
              </a:rPr>
              <a:t>sp</a:t>
            </a:r>
            <a:endParaRPr kumimoji="0" lang="tr-TR" altLang="tr-TR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53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054B34-1188-469C-BFC6-1593237077EF}" type="slidenum">
              <a:rPr lang="tr-TR">
                <a:solidFill>
                  <a:srgbClr val="808080"/>
                </a:solidFill>
              </a:rPr>
              <a:pPr>
                <a:defRPr/>
              </a:pPr>
              <a:t>25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476672"/>
            <a:ext cx="8229600" cy="2514600"/>
          </a:xfrm>
        </p:spPr>
        <p:txBody>
          <a:bodyPr/>
          <a:lstStyle/>
          <a:p>
            <a:pPr algn="just" eaLnBrk="1" hangingPunct="1"/>
            <a:r>
              <a:rPr lang="tr-TR" altLang="tr-TR" sz="2800" dirty="0" smtClean="0"/>
              <a:t>Büyük bir </a:t>
            </a:r>
            <a:r>
              <a:rPr lang="tr-TR" altLang="tr-TR" sz="2800" dirty="0" err="1" smtClean="0"/>
              <a:t>predatör</a:t>
            </a:r>
            <a:r>
              <a:rPr lang="tr-TR" altLang="tr-TR" sz="2800" dirty="0" smtClean="0"/>
              <a:t> </a:t>
            </a:r>
            <a:r>
              <a:rPr lang="tr-TR" altLang="tr-TR" sz="2800" dirty="0" err="1" smtClean="0"/>
              <a:t>rotifer</a:t>
            </a:r>
            <a:r>
              <a:rPr lang="tr-TR" altLang="tr-TR" sz="2800" dirty="0" smtClean="0"/>
              <a:t> olan </a:t>
            </a:r>
            <a:r>
              <a:rPr lang="tr-TR" altLang="tr-TR" sz="2800" i="1" dirty="0" err="1" smtClean="0">
                <a:solidFill>
                  <a:srgbClr val="0099FF"/>
                </a:solidFill>
              </a:rPr>
              <a:t>Asplanchna</a:t>
            </a:r>
            <a:r>
              <a:rPr lang="tr-TR" altLang="tr-TR" sz="2800" i="1" dirty="0" smtClean="0"/>
              <a:t> </a:t>
            </a:r>
            <a:r>
              <a:rPr lang="tr-TR" altLang="tr-TR" sz="2800" dirty="0" smtClean="0"/>
              <a:t>alfa </a:t>
            </a:r>
            <a:r>
              <a:rPr lang="tr-TR" altLang="tr-TR" sz="2800" dirty="0" err="1" smtClean="0"/>
              <a:t>takoferole</a:t>
            </a:r>
            <a:r>
              <a:rPr lang="tr-TR" altLang="tr-TR" sz="2800" dirty="0" smtClean="0"/>
              <a:t> (</a:t>
            </a:r>
            <a:r>
              <a:rPr lang="tr-TR" altLang="tr-TR" sz="2800" dirty="0" err="1" smtClean="0"/>
              <a:t>Vit</a:t>
            </a:r>
            <a:r>
              <a:rPr lang="tr-TR" altLang="tr-TR" sz="2800" dirty="0" smtClean="0"/>
              <a:t>-E) duyarlıdır. </a:t>
            </a:r>
          </a:p>
          <a:p>
            <a:pPr algn="just" eaLnBrk="1" hangingPunct="1">
              <a:buFontTx/>
              <a:buNone/>
            </a:pPr>
            <a:endParaRPr lang="tr-TR" altLang="tr-TR" sz="2800" dirty="0" smtClean="0"/>
          </a:p>
          <a:p>
            <a:pPr algn="just" eaLnBrk="1" hangingPunct="1"/>
            <a:r>
              <a:rPr lang="tr-TR" altLang="tr-TR" sz="2800" i="1" dirty="0" err="1" smtClean="0">
                <a:solidFill>
                  <a:srgbClr val="CC3300"/>
                </a:solidFill>
              </a:rPr>
              <a:t>Asplanchna</a:t>
            </a:r>
            <a:r>
              <a:rPr lang="tr-TR" altLang="tr-TR" sz="2800" i="1" dirty="0" smtClean="0">
                <a:solidFill>
                  <a:srgbClr val="CC3300"/>
                </a:solidFill>
              </a:rPr>
              <a:t> </a:t>
            </a:r>
            <a:r>
              <a:rPr lang="tr-TR" altLang="tr-TR" sz="2800" i="1" dirty="0" err="1" smtClean="0">
                <a:solidFill>
                  <a:srgbClr val="CC3300"/>
                </a:solidFill>
              </a:rPr>
              <a:t>sp</a:t>
            </a:r>
            <a:r>
              <a:rPr lang="tr-TR" altLang="tr-TR" sz="2800" i="1" dirty="0" smtClean="0"/>
              <a:t>, </a:t>
            </a:r>
            <a:r>
              <a:rPr lang="tr-TR" altLang="tr-TR" sz="2800" dirty="0" smtClean="0"/>
              <a:t>E vitaminini alglerle beslenen  avından sağlar.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92896"/>
            <a:ext cx="396044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70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98B26-A78E-4DDB-891E-F89BE31C5259}" type="slidenum">
              <a:rPr lang="tr-TR">
                <a:solidFill>
                  <a:srgbClr val="808080"/>
                </a:solidFill>
              </a:rPr>
              <a:pPr>
                <a:defRPr/>
              </a:pPr>
              <a:t>26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97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pic>
        <p:nvPicPr>
          <p:cNvPr id="197636" name="Picture 5" descr="nem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7" name="Text Box 6"/>
          <p:cNvSpPr txBox="1">
            <a:spLocks noChangeArrowheads="1"/>
          </p:cNvSpPr>
          <p:nvPr/>
        </p:nvSpPr>
        <p:spPr bwMode="auto">
          <a:xfrm>
            <a:off x="3581400" y="5715000"/>
            <a:ext cx="162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2400" i="1">
                <a:solidFill>
                  <a:srgbClr val="0099FF"/>
                </a:solidFill>
              </a:rPr>
              <a:t>Asplanchna</a:t>
            </a:r>
          </a:p>
        </p:txBody>
      </p:sp>
    </p:spTree>
    <p:extLst>
      <p:ext uri="{BB962C8B-B14F-4D97-AF65-F5344CB8AC3E}">
        <p14:creationId xmlns:p14="http://schemas.microsoft.com/office/powerpoint/2010/main" val="3419016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7DB1E-5538-4840-886E-E58A82BABA0E}" type="slidenum">
              <a:rPr lang="tr-TR">
                <a:solidFill>
                  <a:srgbClr val="808080"/>
                </a:solidFill>
              </a:rPr>
              <a:pPr>
                <a:defRPr/>
              </a:pPr>
              <a:t>27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229600" cy="866775"/>
          </a:xfrm>
        </p:spPr>
        <p:txBody>
          <a:bodyPr/>
          <a:lstStyle/>
          <a:p>
            <a:pPr algn="ctr" eaLnBrk="1" hangingPunct="1"/>
            <a:r>
              <a:rPr lang="tr-TR" altLang="tr-TR" b="1" dirty="0" smtClean="0">
                <a:solidFill>
                  <a:srgbClr val="FF0066"/>
                </a:solidFill>
              </a:rPr>
              <a:t>GÖLLERDE EKOLOJİK BÖLGELER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8280920" cy="4635624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tr-TR" sz="3600" u="sng" dirty="0" smtClean="0"/>
              <a:t>Göller ekolojik olarak başlıca; </a:t>
            </a:r>
          </a:p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endParaRPr lang="tr-TR" sz="3600" u="sng" dirty="0" smtClean="0"/>
          </a:p>
          <a:p>
            <a:pPr lvl="3" algn="just" eaLnBrk="1" hangingPunct="1">
              <a:lnSpc>
                <a:spcPct val="110000"/>
              </a:lnSpc>
              <a:defRPr/>
            </a:pPr>
            <a:r>
              <a:rPr lang="tr-TR" sz="44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bentik</a:t>
            </a:r>
            <a:r>
              <a:rPr lang="tr-TR" sz="4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3" algn="just" eaLnBrk="1" hangingPunct="1">
              <a:lnSpc>
                <a:spcPct val="110000"/>
              </a:lnSpc>
              <a:defRPr/>
            </a:pPr>
            <a:r>
              <a:rPr lang="tr-TR" sz="44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  <a:r>
              <a:rPr lang="tr-TR" sz="4400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limnetik</a:t>
            </a:r>
            <a:r>
              <a:rPr lang="tr-TR" sz="4400" dirty="0" smtClean="0"/>
              <a:t> </a:t>
            </a:r>
            <a:endParaRPr lang="tr-TR" sz="4400" dirty="0"/>
          </a:p>
          <a:p>
            <a:pPr marL="1371600" lvl="3" indent="0" algn="just" eaLnBrk="1" hangingPunct="1">
              <a:lnSpc>
                <a:spcPct val="110000"/>
              </a:lnSpc>
              <a:buNone/>
              <a:defRPr/>
            </a:pPr>
            <a:r>
              <a:rPr lang="tr-TR" sz="3600" dirty="0" smtClean="0"/>
              <a:t>olmak üzere iki bölgeye ayrılarak incelenir.</a:t>
            </a:r>
          </a:p>
        </p:txBody>
      </p:sp>
    </p:spTree>
    <p:extLst>
      <p:ext uri="{BB962C8B-B14F-4D97-AF65-F5344CB8AC3E}">
        <p14:creationId xmlns:p14="http://schemas.microsoft.com/office/powerpoint/2010/main" val="6772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B6E9D-CF7F-4F24-8108-A1037C722BCA}" type="slidenum">
              <a:rPr lang="tr-TR">
                <a:solidFill>
                  <a:srgbClr val="808080"/>
                </a:solidFill>
              </a:rPr>
              <a:pPr>
                <a:defRPr/>
              </a:pPr>
              <a:t>28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077200" cy="1447800"/>
          </a:xfrm>
        </p:spPr>
        <p:txBody>
          <a:bodyPr/>
          <a:lstStyle/>
          <a:p>
            <a:pPr algn="ctr" eaLnBrk="1" hangingPunct="1"/>
            <a:r>
              <a:rPr lang="tr-TR" altLang="tr-TR" sz="2800" b="1" smtClean="0">
                <a:solidFill>
                  <a:srgbClr val="FF0066"/>
                </a:solidFill>
              </a:rPr>
              <a:t>GÖLLERDE EKOLOJİK BÖLGELER</a:t>
            </a:r>
          </a:p>
        </p:txBody>
      </p:sp>
      <p:pic>
        <p:nvPicPr>
          <p:cNvPr id="4100" name="Picture 5" descr="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18545"/>
            <a:ext cx="8444722" cy="593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90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1B7B9-57C8-4269-8C60-D037AD347324}" type="slidenum">
              <a:rPr lang="tr-TR">
                <a:solidFill>
                  <a:srgbClr val="808080"/>
                </a:solidFill>
              </a:rPr>
              <a:pPr>
                <a:defRPr/>
              </a:pPr>
              <a:t>29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838200"/>
          </a:xfrm>
        </p:spPr>
        <p:txBody>
          <a:bodyPr/>
          <a:lstStyle/>
          <a:p>
            <a:pPr eaLnBrk="1" hangingPunct="1"/>
            <a:r>
              <a:rPr lang="tr-TR" altLang="tr-TR" sz="2800" b="1" smtClean="0"/>
              <a:t>GÖLLERDE EKOLOJİK BÖLGELER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24744"/>
            <a:ext cx="8215064" cy="5428456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r>
              <a:rPr lang="tr-TR" sz="36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1- </a:t>
            </a:r>
            <a:r>
              <a:rPr lang="tr-TR" sz="3600" b="1" u="sng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Littoral</a:t>
            </a:r>
            <a:r>
              <a:rPr lang="tr-TR" sz="36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Bölge:</a:t>
            </a:r>
            <a:r>
              <a:rPr lang="tr-TR" sz="3600" dirty="0" smtClean="0"/>
              <a:t> </a:t>
            </a:r>
          </a:p>
          <a:p>
            <a:pPr algn="just" eaLnBrk="1" hangingPunct="1">
              <a:lnSpc>
                <a:spcPct val="110000"/>
              </a:lnSpc>
              <a:defRPr/>
            </a:pPr>
            <a:r>
              <a:rPr lang="tr-TR" sz="3600" dirty="0" smtClean="0">
                <a:solidFill>
                  <a:srgbClr val="FFFF00"/>
                </a:solidFill>
              </a:rPr>
              <a:t>Suyun kara ile birleştiği kısımdan köklü (çiçekli) su bitkilerinin kaybolduğu derinliğe kadar uzanır. </a:t>
            </a:r>
          </a:p>
          <a:p>
            <a:pPr algn="just" eaLnBrk="1" hangingPunct="1">
              <a:lnSpc>
                <a:spcPct val="110000"/>
              </a:lnSpc>
              <a:defRPr/>
            </a:pPr>
            <a:r>
              <a:rPr lang="tr-TR" sz="3600" dirty="0" smtClean="0"/>
              <a:t>Bu bölgede dalga hareketleri nedeniyle erozyon olduğundan dip oldukça büyük taş, çakıl vb. maddelerle kaplıdır. </a:t>
            </a:r>
          </a:p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r>
              <a:rPr lang="tr-TR" sz="3600" dirty="0" smtClean="0"/>
              <a:t/>
            </a:r>
            <a:br>
              <a:rPr lang="tr-TR" sz="3600" dirty="0" smtClean="0"/>
            </a:br>
            <a:endParaRPr lang="tr-TR" sz="3600" dirty="0" smtClean="0"/>
          </a:p>
        </p:txBody>
      </p:sp>
    </p:spTree>
    <p:extLst>
      <p:ext uri="{BB962C8B-B14F-4D97-AF65-F5344CB8AC3E}">
        <p14:creationId xmlns:p14="http://schemas.microsoft.com/office/powerpoint/2010/main" val="15443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980728"/>
            <a:ext cx="8280920" cy="5472608"/>
          </a:xfrm>
        </p:spPr>
        <p:txBody>
          <a:bodyPr/>
          <a:lstStyle/>
          <a:p>
            <a:pPr algn="just"/>
            <a:r>
              <a:rPr lang="tr-TR" dirty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Bu organik maddelerin </a:t>
            </a:r>
            <a:r>
              <a:rPr lang="tr-TR" dirty="0" err="1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başlıcaları</a:t>
            </a:r>
            <a:r>
              <a:rPr lang="tr-TR" dirty="0"/>
              <a:t>; </a:t>
            </a:r>
            <a:r>
              <a:rPr lang="tr-TR" b="1" dirty="0">
                <a:solidFill>
                  <a:schemeClr val="accent2"/>
                </a:solidFill>
              </a:rPr>
              <a:t>organik fosfor, organik azot, organik karbon, protein, karbonhidrat, amino asit, organik asit ve vitaminlerdir.</a:t>
            </a:r>
            <a:r>
              <a:rPr lang="tr-TR" dirty="0">
                <a:solidFill>
                  <a:schemeClr val="accent2"/>
                </a:solidFill>
              </a:rPr>
              <a:t> </a:t>
            </a:r>
            <a:endParaRPr lang="tr-TR" dirty="0" smtClean="0">
              <a:solidFill>
                <a:schemeClr val="accent2"/>
              </a:solidFill>
            </a:endParaRPr>
          </a:p>
          <a:p>
            <a:pPr algn="just"/>
            <a:endParaRPr lang="tr-TR" dirty="0">
              <a:solidFill>
                <a:schemeClr val="accent2"/>
              </a:solidFill>
            </a:endParaRPr>
          </a:p>
          <a:p>
            <a:pPr algn="just"/>
            <a:r>
              <a:rPr lang="tr-TR" dirty="0"/>
              <a:t>Tatlı suda çözünmüş halde bulunan organik maddeler </a:t>
            </a:r>
            <a:r>
              <a:rPr lang="tr-TR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allokton</a:t>
            </a:r>
            <a:r>
              <a:rPr lang="tr-TR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veya otokton kökenlidir.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1E08C-64C8-40F7-A1BB-6E06343C4002}" type="slidenum">
              <a:rPr lang="tr-TR" smtClean="0">
                <a:solidFill>
                  <a:srgbClr val="808080"/>
                </a:solidFill>
              </a:rPr>
              <a:pPr>
                <a:defRPr/>
              </a:pPr>
              <a:t>3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71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tr-TR" dirty="0"/>
              <a:t>Ayrıca iyi ışık aldığından çiçekli sucul bitkiler boldur. </a:t>
            </a:r>
          </a:p>
          <a:p>
            <a:pPr algn="just" eaLnBrk="1" hangingPunct="1">
              <a:lnSpc>
                <a:spcPct val="110000"/>
              </a:lnSpc>
              <a:defRPr/>
            </a:pPr>
            <a:endParaRPr lang="tr-TR" dirty="0"/>
          </a:p>
          <a:p>
            <a:pPr algn="just" eaLnBrk="1" hangingPunct="1">
              <a:lnSpc>
                <a:spcPct val="110000"/>
              </a:lnSpc>
              <a:defRPr/>
            </a:pPr>
            <a:r>
              <a:rPr lang="tr-TR" dirty="0"/>
              <a:t>Çok dalgalı büyük göllerde sucul tohumlu bitkiler bulunmaz. Sadece dibe bağımlı veya serbest yaşayan algler vardır.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21C2D-B2A3-4F5D-84EB-0FF069759D15}" type="slidenum">
              <a:rPr lang="tr-TR" smtClean="0">
                <a:solidFill>
                  <a:srgbClr val="808080"/>
                </a:solidFill>
              </a:rPr>
              <a:pPr>
                <a:defRPr/>
              </a:pPr>
              <a:t>30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62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A86A8-897A-4D32-BA8C-E092FE5090FC}" type="slidenum">
              <a:rPr lang="tr-TR">
                <a:solidFill>
                  <a:srgbClr val="808080"/>
                </a:solidFill>
              </a:rPr>
              <a:pPr>
                <a:defRPr/>
              </a:pPr>
              <a:t>31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332656"/>
            <a:ext cx="8229600" cy="6048672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</a:pPr>
            <a:r>
              <a:rPr lang="tr-TR" altLang="tr-TR" dirty="0" err="1" smtClean="0"/>
              <a:t>Littoral</a:t>
            </a:r>
            <a:r>
              <a:rPr lang="tr-TR" altLang="tr-TR" dirty="0" smtClean="0"/>
              <a:t> bölgede çok çeşitli habitat ve ekolojik </a:t>
            </a:r>
            <a:r>
              <a:rPr lang="tr-TR" altLang="tr-TR" b="1" dirty="0" smtClean="0"/>
              <a:t>niş </a:t>
            </a:r>
            <a:r>
              <a:rPr lang="tr-TR" altLang="tr-TR" dirty="0" smtClean="0"/>
              <a:t>bulunduğundan yaşayan </a:t>
            </a:r>
            <a:r>
              <a:rPr lang="tr-TR" altLang="tr-TR" dirty="0" smtClean="0">
                <a:solidFill>
                  <a:schemeClr val="accent2"/>
                </a:solidFill>
              </a:rPr>
              <a:t>canlı sayısı da diğer bölgelerdekinden daha fazladır.</a:t>
            </a:r>
            <a:r>
              <a:rPr lang="tr-TR" altLang="tr-TR" dirty="0" smtClean="0"/>
              <a:t> </a:t>
            </a:r>
          </a:p>
          <a:p>
            <a:pPr algn="just" eaLnBrk="1" hangingPunct="1">
              <a:lnSpc>
                <a:spcPct val="110000"/>
              </a:lnSpc>
            </a:pPr>
            <a:endParaRPr lang="tr-TR" altLang="tr-TR" dirty="0" smtClean="0"/>
          </a:p>
          <a:p>
            <a:pPr algn="just" eaLnBrk="1" hangingPunct="1">
              <a:lnSpc>
                <a:spcPct val="110000"/>
              </a:lnSpc>
            </a:pPr>
            <a:r>
              <a:rPr lang="tr-TR" altLang="tr-TR" dirty="0" smtClean="0"/>
              <a:t>Bu bölgede yaşayan su bitkileri genellikle kıyıdan derinlere doğru belli bir sıra içinde gelişir, kıyıya en yakın kısımda </a:t>
            </a:r>
            <a:r>
              <a:rPr lang="tr-TR" altLang="tr-TR" i="1" dirty="0" err="1" smtClean="0">
                <a:solidFill>
                  <a:schemeClr val="accent2"/>
                </a:solidFill>
              </a:rPr>
              <a:t>Scirpus</a:t>
            </a:r>
            <a:r>
              <a:rPr lang="tr-TR" altLang="tr-TR" i="1" dirty="0" smtClean="0">
                <a:solidFill>
                  <a:schemeClr val="accent2"/>
                </a:solidFill>
              </a:rPr>
              <a:t> </a:t>
            </a:r>
            <a:r>
              <a:rPr lang="tr-TR" altLang="tr-TR" dirty="0" smtClean="0">
                <a:solidFill>
                  <a:schemeClr val="accent2"/>
                </a:solidFill>
              </a:rPr>
              <a:t>(saz), türleri </a:t>
            </a:r>
            <a:r>
              <a:rPr lang="tr-TR" altLang="tr-TR" i="1" dirty="0" err="1" smtClean="0">
                <a:solidFill>
                  <a:schemeClr val="accent2"/>
                </a:solidFill>
              </a:rPr>
              <a:t>Thypha</a:t>
            </a:r>
            <a:r>
              <a:rPr lang="tr-TR" altLang="tr-TR" i="1" dirty="0" smtClean="0">
                <a:solidFill>
                  <a:schemeClr val="accent2"/>
                </a:solidFill>
              </a:rPr>
              <a:t> </a:t>
            </a:r>
            <a:r>
              <a:rPr lang="tr-TR" altLang="tr-TR" dirty="0" smtClean="0">
                <a:solidFill>
                  <a:schemeClr val="accent2"/>
                </a:solidFill>
              </a:rPr>
              <a:t>(kamış) ve </a:t>
            </a:r>
            <a:r>
              <a:rPr lang="tr-TR" altLang="tr-TR" dirty="0" err="1" smtClean="0">
                <a:solidFill>
                  <a:schemeClr val="accent2"/>
                </a:solidFill>
              </a:rPr>
              <a:t>Juncaea</a:t>
            </a:r>
            <a:r>
              <a:rPr lang="tr-TR" altLang="tr-TR" dirty="0" smtClean="0">
                <a:solidFill>
                  <a:schemeClr val="accent2"/>
                </a:solidFill>
              </a:rPr>
              <a:t> (hasır sazları) gibi su üstü bitkileri görülür. </a:t>
            </a:r>
          </a:p>
        </p:txBody>
      </p:sp>
    </p:spTree>
    <p:extLst>
      <p:ext uri="{BB962C8B-B14F-4D97-AF65-F5344CB8AC3E}">
        <p14:creationId xmlns:p14="http://schemas.microsoft.com/office/powerpoint/2010/main" val="2274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0767D-6EDC-4BE4-ABF8-BD91F1202656}" type="slidenum">
              <a:rPr lang="tr-TR">
                <a:solidFill>
                  <a:srgbClr val="808080"/>
                </a:solidFill>
              </a:rPr>
              <a:pPr>
                <a:defRPr/>
              </a:pPr>
              <a:t>32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32656"/>
            <a:ext cx="8229600" cy="2209800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</a:pPr>
            <a:r>
              <a:rPr lang="tr-TR" altLang="tr-TR" dirty="0" smtClean="0"/>
              <a:t>	</a:t>
            </a:r>
            <a:r>
              <a:rPr lang="tr-TR" altLang="tr-TR" sz="2800" dirty="0" smtClean="0"/>
              <a:t>Bitkilerin gövdelerinin suyun üzerine çıktığı bu bölgeye </a:t>
            </a:r>
            <a:r>
              <a:rPr lang="tr-TR" altLang="tr-TR" sz="2800" b="1" dirty="0" smtClean="0">
                <a:solidFill>
                  <a:srgbClr val="0099FF"/>
                </a:solidFill>
              </a:rPr>
              <a:t>üst </a:t>
            </a:r>
            <a:r>
              <a:rPr lang="tr-TR" altLang="tr-TR" sz="2800" b="1" dirty="0" err="1" smtClean="0">
                <a:solidFill>
                  <a:srgbClr val="0099FF"/>
                </a:solidFill>
              </a:rPr>
              <a:t>littoral</a:t>
            </a:r>
            <a:r>
              <a:rPr lang="tr-TR" altLang="tr-TR" sz="2800" b="1" dirty="0" smtClean="0"/>
              <a:t> </a:t>
            </a:r>
            <a:r>
              <a:rPr lang="tr-TR" altLang="tr-TR" sz="2800" dirty="0" smtClean="0"/>
              <a:t>bölge denir. Bu bitkiler sudaki mineral ve diğer elementleri ve havanın C0</a:t>
            </a:r>
            <a:r>
              <a:rPr lang="tr-TR" altLang="tr-TR" sz="2800" baseline="-25000" dirty="0" smtClean="0"/>
              <a:t>2</a:t>
            </a:r>
            <a:r>
              <a:rPr lang="tr-TR" altLang="tr-TR" sz="2800" dirty="0" smtClean="0"/>
              <a:t>'ini kullanarak besin sentezi yaparlar.</a:t>
            </a:r>
          </a:p>
          <a:p>
            <a:pPr algn="just" eaLnBrk="1" hangingPunct="1">
              <a:lnSpc>
                <a:spcPct val="110000"/>
              </a:lnSpc>
            </a:pPr>
            <a:endParaRPr lang="tr-TR" altLang="tr-TR" sz="2800" dirty="0" smtClean="0"/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36912"/>
            <a:ext cx="9693526" cy="41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72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2E0A0-23A5-4904-A88B-EB813B2BDEFC}" type="slidenum">
              <a:rPr lang="tr-TR">
                <a:solidFill>
                  <a:srgbClr val="808080"/>
                </a:solidFill>
              </a:rPr>
              <a:pPr>
                <a:defRPr/>
              </a:pPr>
              <a:t>33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747272"/>
            <a:ext cx="8447856" cy="6120680"/>
          </a:xfrm>
        </p:spPr>
        <p:txBody>
          <a:bodyPr/>
          <a:lstStyle/>
          <a:p>
            <a:pPr algn="just" eaLnBrk="1" hangingPunct="1">
              <a:defRPr/>
            </a:pPr>
            <a:r>
              <a:rPr lang="tr-TR" dirty="0" smtClean="0"/>
              <a:t>Biraz daha derinde sadece yaprakları su yüzüne çıkabilen </a:t>
            </a:r>
            <a:r>
              <a:rPr lang="tr-TR" i="1" dirty="0" err="1" smtClean="0">
                <a:solidFill>
                  <a:srgbClr val="FF0000"/>
                </a:solidFill>
              </a:rPr>
              <a:t>Nymphaceae</a:t>
            </a:r>
            <a:r>
              <a:rPr lang="tr-TR" i="1" dirty="0" smtClean="0">
                <a:solidFill>
                  <a:srgbClr val="FF0000"/>
                </a:solidFill>
              </a:rPr>
              <a:t>,</a:t>
            </a:r>
            <a:r>
              <a:rPr lang="tr-TR" i="1" dirty="0" smtClean="0"/>
              <a:t> </a:t>
            </a:r>
            <a:r>
              <a:rPr lang="tr-TR" i="1" dirty="0" err="1" smtClean="0">
                <a:solidFill>
                  <a:srgbClr val="CC3300"/>
                </a:solidFill>
              </a:rPr>
              <a:t>Lemna</a:t>
            </a:r>
            <a:r>
              <a:rPr lang="tr-TR" i="1" dirty="0" smtClean="0">
                <a:solidFill>
                  <a:srgbClr val="CC3300"/>
                </a:solidFill>
              </a:rPr>
              <a:t> (Su mercimeği), </a:t>
            </a:r>
            <a:r>
              <a:rPr lang="tr-TR" i="1" dirty="0" err="1" smtClean="0">
                <a:solidFill>
                  <a:srgbClr val="CC3300"/>
                </a:solidFill>
              </a:rPr>
              <a:t>Azolla</a:t>
            </a:r>
            <a:r>
              <a:rPr lang="tr-TR" i="1" dirty="0" smtClean="0"/>
              <a:t> </a:t>
            </a:r>
            <a:r>
              <a:rPr lang="tr-TR" dirty="0" smtClean="0"/>
              <a:t>(su eğreltisi) gibi yüzücü yapraklı bitkiler yaşar, bu bölgeye de </a:t>
            </a:r>
            <a:r>
              <a:rPr lang="tr-TR" b="1" u="sng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orta </a:t>
            </a:r>
            <a:r>
              <a:rPr lang="tr-TR" b="1" u="sng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littoral</a:t>
            </a:r>
            <a:r>
              <a:rPr lang="tr-TR" b="1" dirty="0" smtClean="0"/>
              <a:t> </a:t>
            </a:r>
            <a:r>
              <a:rPr lang="tr-TR" dirty="0" smtClean="0"/>
              <a:t>adı verilir. </a:t>
            </a:r>
          </a:p>
          <a:p>
            <a:pPr algn="just" eaLnBrk="1" hangingPunct="1">
              <a:defRPr/>
            </a:pPr>
            <a:endParaRPr lang="tr-TR" dirty="0" smtClean="0"/>
          </a:p>
          <a:p>
            <a:pPr algn="just" eaLnBrk="1" hangingPunct="1">
              <a:defRPr/>
            </a:pPr>
            <a:r>
              <a:rPr lang="tr-TR" dirty="0" smtClean="0"/>
              <a:t>Bu bölgedeki bitkilerin yaprakları su yüzünde yaygın olduğundan geniş bir bitki kemeri oluşturarak güneş ışınlarının su içine girişini kısmen engellerler. </a:t>
            </a:r>
          </a:p>
          <a:p>
            <a:pPr algn="just" eaLnBrk="1" hangingPunct="1">
              <a:buFontTx/>
              <a:buNone/>
              <a:defRPr/>
            </a:pPr>
            <a:r>
              <a:rPr lang="tr-TR" dirty="0" smtClean="0"/>
              <a:t/>
            </a:r>
            <a:br>
              <a:rPr lang="tr-TR" dirty="0" smtClean="0"/>
            </a:b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6602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21C2D-B2A3-4F5D-84EB-0FF069759D15}" type="slidenum">
              <a:rPr lang="tr-TR" smtClean="0">
                <a:solidFill>
                  <a:srgbClr val="808080"/>
                </a:solidFill>
              </a:rPr>
              <a:pPr>
                <a:defRPr/>
              </a:pPr>
              <a:t>34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12"/>
            <a:ext cx="4426818" cy="29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467544" y="242088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err="1" smtClean="0">
                <a:solidFill>
                  <a:srgbClr val="FFFF00"/>
                </a:solidFill>
              </a:rPr>
              <a:t>Nympha</a:t>
            </a:r>
            <a:r>
              <a:rPr lang="tr-TR" sz="2400" b="1" i="1" dirty="0" smtClean="0">
                <a:solidFill>
                  <a:srgbClr val="FFFF00"/>
                </a:solidFill>
              </a:rPr>
              <a:t> </a:t>
            </a:r>
            <a:r>
              <a:rPr lang="tr-TR" sz="2400" b="1" i="1" dirty="0" err="1" smtClean="0">
                <a:solidFill>
                  <a:srgbClr val="FFFF00"/>
                </a:solidFill>
              </a:rPr>
              <a:t>sp</a:t>
            </a:r>
            <a:endParaRPr lang="tr-TR" sz="2400" b="1" i="1" dirty="0">
              <a:solidFill>
                <a:srgbClr val="FFFF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78" y="-8191"/>
            <a:ext cx="4439159" cy="332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5580112" y="265172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 smtClean="0">
                <a:solidFill>
                  <a:srgbClr val="FFFF00"/>
                </a:solidFill>
              </a:rPr>
              <a:t>Lemna</a:t>
            </a:r>
            <a:r>
              <a:rPr lang="tr-TR" sz="2800" b="1" i="1" dirty="0" smtClean="0">
                <a:solidFill>
                  <a:srgbClr val="FFFF00"/>
                </a:solidFill>
              </a:rPr>
              <a:t> </a:t>
            </a:r>
            <a:r>
              <a:rPr lang="tr-TR" sz="2800" b="1" i="1" dirty="0" err="1" smtClean="0">
                <a:solidFill>
                  <a:srgbClr val="FFFF00"/>
                </a:solidFill>
              </a:rPr>
              <a:t>sp</a:t>
            </a:r>
            <a:endParaRPr lang="tr-TR" sz="2800" b="1" i="1" dirty="0">
              <a:solidFill>
                <a:srgbClr val="FFFF00"/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9" y="2985924"/>
            <a:ext cx="5040045" cy="378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827584" y="5949280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 err="1" smtClean="0">
                <a:solidFill>
                  <a:srgbClr val="FFFF00"/>
                </a:solidFill>
              </a:rPr>
              <a:t>Azolla</a:t>
            </a:r>
            <a:r>
              <a:rPr lang="tr-TR" sz="3200" b="1" i="1" dirty="0" smtClean="0">
                <a:solidFill>
                  <a:srgbClr val="FFFF00"/>
                </a:solidFill>
              </a:rPr>
              <a:t> </a:t>
            </a:r>
            <a:r>
              <a:rPr lang="tr-TR" sz="3200" b="1" i="1" dirty="0" err="1" smtClean="0">
                <a:solidFill>
                  <a:srgbClr val="FFFF00"/>
                </a:solidFill>
              </a:rPr>
              <a:t>sp</a:t>
            </a:r>
            <a:endParaRPr lang="tr-TR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32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33150-87DF-4F0F-9192-C38A6005E5B1}" type="slidenum">
              <a:rPr lang="tr-TR">
                <a:solidFill>
                  <a:srgbClr val="808080"/>
                </a:solidFill>
              </a:rPr>
              <a:pPr>
                <a:defRPr/>
              </a:pPr>
              <a:t>35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908720"/>
            <a:ext cx="8359080" cy="549208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tr-TR" dirty="0" smtClean="0"/>
              <a:t>Daha derinlerde ise gövde ve yaprakları dahil hiç su yüzeyine ulaşamayan </a:t>
            </a:r>
            <a:r>
              <a:rPr lang="tr-TR" i="1" dirty="0" err="1" smtClean="0">
                <a:solidFill>
                  <a:schemeClr val="accent2"/>
                </a:solidFill>
              </a:rPr>
              <a:t>Potamogeton</a:t>
            </a:r>
            <a:r>
              <a:rPr lang="tr-TR" i="1" dirty="0" smtClean="0">
                <a:solidFill>
                  <a:schemeClr val="accent2"/>
                </a:solidFill>
              </a:rPr>
              <a:t>, </a:t>
            </a:r>
            <a:r>
              <a:rPr lang="tr-TR" i="1" dirty="0" err="1" smtClean="0">
                <a:solidFill>
                  <a:schemeClr val="accent2"/>
                </a:solidFill>
              </a:rPr>
              <a:t>Elodea</a:t>
            </a:r>
            <a:r>
              <a:rPr lang="tr-TR" i="1" dirty="0" smtClean="0">
                <a:solidFill>
                  <a:schemeClr val="accent2"/>
                </a:solidFill>
              </a:rPr>
              <a:t>, </a:t>
            </a:r>
            <a:r>
              <a:rPr lang="tr-TR" i="1" dirty="0" err="1" smtClean="0">
                <a:solidFill>
                  <a:schemeClr val="accent2"/>
                </a:solidFill>
              </a:rPr>
              <a:t>Ceratophyllum</a:t>
            </a:r>
            <a:r>
              <a:rPr lang="tr-TR" i="1" dirty="0" smtClean="0">
                <a:solidFill>
                  <a:schemeClr val="accent2"/>
                </a:solidFill>
              </a:rPr>
              <a:t>, </a:t>
            </a:r>
            <a:r>
              <a:rPr lang="tr-TR" i="1" dirty="0" err="1" smtClean="0">
                <a:solidFill>
                  <a:schemeClr val="accent2"/>
                </a:solidFill>
              </a:rPr>
              <a:t>Chara</a:t>
            </a:r>
            <a:r>
              <a:rPr lang="tr-TR" i="1" dirty="0" smtClean="0"/>
              <a:t> </a:t>
            </a:r>
            <a:r>
              <a:rPr lang="tr-TR" dirty="0" smtClean="0"/>
              <a:t>gibi su altı bitkileri bulunur.  Bu bölgeye de </a:t>
            </a:r>
            <a:r>
              <a:rPr lang="tr-TR" b="1" u="sng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 </a:t>
            </a:r>
            <a:r>
              <a:rPr lang="tr-TR" b="1" u="sng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littoral</a:t>
            </a:r>
            <a:r>
              <a:rPr lang="tr-TR" b="1" dirty="0" smtClean="0"/>
              <a:t> </a:t>
            </a:r>
            <a:r>
              <a:rPr lang="tr-TR" dirty="0" smtClean="0"/>
              <a:t>denir.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tr-TR" dirty="0" smtClean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tr-TR" dirty="0" smtClean="0"/>
              <a:t> Bu bölgenin bitkilerinin kökleri toprağa gömülmüştür. Su yüzüne ulaşamayan ince yaprakları suda erimiş maddeleri almaya uygun yapıdadır. </a:t>
            </a:r>
          </a:p>
        </p:txBody>
      </p:sp>
    </p:spTree>
    <p:extLst>
      <p:ext uri="{BB962C8B-B14F-4D97-AF65-F5344CB8AC3E}">
        <p14:creationId xmlns:p14="http://schemas.microsoft.com/office/powerpoint/2010/main" val="63562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21C2D-B2A3-4F5D-84EB-0FF069759D15}" type="slidenum">
              <a:rPr lang="tr-TR" smtClean="0">
                <a:solidFill>
                  <a:srgbClr val="808080"/>
                </a:solidFill>
              </a:rPr>
              <a:pPr>
                <a:defRPr/>
              </a:pPr>
              <a:t>36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82134" cy="35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747010"/>
            <a:ext cx="39084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2788"/>
            <a:ext cx="6696744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259632" y="609329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err="1" smtClean="0">
                <a:solidFill>
                  <a:srgbClr val="FFFF00"/>
                </a:solidFill>
              </a:rPr>
              <a:t>Elodea</a:t>
            </a:r>
            <a:r>
              <a:rPr lang="tr-TR" sz="2400" b="1" i="1" dirty="0" smtClean="0">
                <a:solidFill>
                  <a:srgbClr val="FFFF00"/>
                </a:solidFill>
              </a:rPr>
              <a:t> </a:t>
            </a:r>
            <a:r>
              <a:rPr lang="tr-TR" sz="2400" b="1" i="1" dirty="0" err="1" smtClean="0">
                <a:solidFill>
                  <a:srgbClr val="FFFF00"/>
                </a:solidFill>
              </a:rPr>
              <a:t>sp</a:t>
            </a:r>
            <a:endParaRPr lang="tr-TR" sz="2400" b="1" i="1" dirty="0">
              <a:solidFill>
                <a:srgbClr val="FFFF00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16632"/>
            <a:ext cx="3939330" cy="445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6300192" y="371703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 smtClean="0">
                <a:solidFill>
                  <a:srgbClr val="FFFF00"/>
                </a:solidFill>
              </a:rPr>
              <a:t>Chara</a:t>
            </a:r>
            <a:r>
              <a:rPr lang="tr-TR" sz="2800" b="1" i="1" dirty="0" smtClean="0">
                <a:solidFill>
                  <a:srgbClr val="FFFF00"/>
                </a:solidFill>
              </a:rPr>
              <a:t> </a:t>
            </a:r>
            <a:r>
              <a:rPr lang="tr-TR" sz="2800" b="1" i="1" dirty="0" err="1" smtClean="0">
                <a:solidFill>
                  <a:srgbClr val="FFFF00"/>
                </a:solidFill>
              </a:rPr>
              <a:t>sp</a:t>
            </a:r>
            <a:endParaRPr lang="tr-TR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64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A7C7C2-4CFC-4C4A-A7DA-636827159894}" type="slidenum">
              <a:rPr lang="tr-TR">
                <a:solidFill>
                  <a:srgbClr val="808080"/>
                </a:solidFill>
              </a:rPr>
              <a:pPr>
                <a:defRPr/>
              </a:pPr>
              <a:t>37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16387" name="Picture 5" descr="lake-littoral-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6" y="457200"/>
            <a:ext cx="9085789" cy="549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4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368F3A-70C9-40EA-9BF5-64B2CE5668B3}" type="slidenum">
              <a:rPr lang="tr-TR">
                <a:solidFill>
                  <a:srgbClr val="808080"/>
                </a:solidFill>
              </a:rPr>
              <a:pPr>
                <a:defRPr/>
              </a:pPr>
              <a:t>38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10243" name="Picture 7" descr="30Slide412-LittoralLakeAmacoyW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86868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3352800" y="6248400"/>
            <a:ext cx="1892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r-TR" altLang="tr-TR" smtClean="0">
                <a:solidFill>
                  <a:srgbClr val="F8F8F8"/>
                </a:solidFill>
              </a:rPr>
              <a:t>AMACOY GÖLÜ</a:t>
            </a:r>
          </a:p>
        </p:txBody>
      </p:sp>
    </p:spTree>
    <p:extLst>
      <p:ext uri="{BB962C8B-B14F-4D97-AF65-F5344CB8AC3E}">
        <p14:creationId xmlns:p14="http://schemas.microsoft.com/office/powerpoint/2010/main" val="26496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677E4-E8E7-4147-A91A-9B9FABEE2D2B}" type="slidenum">
              <a:rPr lang="tr-TR">
                <a:solidFill>
                  <a:srgbClr val="808080"/>
                </a:solidFill>
              </a:rPr>
              <a:pPr>
                <a:defRPr/>
              </a:pPr>
              <a:t>39</a:t>
            </a:fld>
            <a:endParaRPr lang="tr-TR" dirty="0">
              <a:solidFill>
                <a:srgbClr val="808080"/>
              </a:solidFill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640960" cy="3816424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  <a:buFontTx/>
              <a:buNone/>
              <a:defRPr/>
            </a:pPr>
            <a:endParaRPr lang="tr-TR" sz="2800" dirty="0" smtClean="0">
              <a:solidFill>
                <a:srgbClr val="FF99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tr-TR" sz="3600" dirty="0" err="1" smtClean="0">
                <a:solidFill>
                  <a:srgbClr val="FF99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Littoral</a:t>
            </a:r>
            <a:r>
              <a:rPr lang="tr-TR" sz="36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bölgenin </a:t>
            </a:r>
            <a:r>
              <a:rPr lang="tr-TR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genişliği, derin ve verimsiz göllerde çok dar</a:t>
            </a:r>
            <a:r>
              <a:rPr lang="tr-TR" sz="36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olduğu halde </a:t>
            </a:r>
            <a:r>
              <a:rPr lang="tr-TR" sz="36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sığ göl ve göletlerde geniş bir alanı</a:t>
            </a:r>
            <a:r>
              <a:rPr lang="tr-TR" sz="3600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kaplar. 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tr-TR" sz="3600" u="sng" dirty="0" err="1" smtClean="0">
                <a:solidFill>
                  <a:srgbClr val="FF99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Littoral</a:t>
            </a:r>
            <a:r>
              <a:rPr lang="tr-TR" sz="3600" u="sng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bölgenin genişliği gölün verimliliği konusunda bir fikir verebilir.</a:t>
            </a:r>
          </a:p>
          <a:p>
            <a:pPr algn="just" eaLnBrk="1" hangingPunct="1">
              <a:lnSpc>
                <a:spcPct val="120000"/>
              </a:lnSpc>
              <a:defRPr/>
            </a:pPr>
            <a:endParaRPr lang="tr-TR" sz="2800" u="sng" dirty="0" smtClean="0">
              <a:solidFill>
                <a:srgbClr val="FF99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7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5D028-D553-44E6-9CA5-AF59C076BFE9}" type="slidenum">
              <a:rPr lang="tr-TR">
                <a:solidFill>
                  <a:srgbClr val="808080"/>
                </a:solidFill>
              </a:rPr>
              <a:pPr>
                <a:defRPr/>
              </a:pPr>
              <a:t>4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620688"/>
            <a:ext cx="8382000" cy="5688632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  <a:defRPr/>
            </a:pPr>
            <a:r>
              <a:rPr lang="tr-TR" dirty="0" smtClean="0"/>
              <a:t>Nehir suyunun içerdiği çözünebilir organik maddeler (20 mg/</a:t>
            </a:r>
            <a:r>
              <a:rPr lang="tr-TR" dirty="0" err="1" smtClean="0"/>
              <a:t>lt</a:t>
            </a:r>
            <a:r>
              <a:rPr lang="tr-TR" dirty="0" smtClean="0"/>
              <a:t> Karbon) </a:t>
            </a:r>
            <a:r>
              <a:rPr lang="tr-TR" dirty="0" err="1" smtClean="0"/>
              <a:t>humik</a:t>
            </a:r>
            <a:r>
              <a:rPr lang="tr-TR" dirty="0" smtClean="0"/>
              <a:t> maddelerden ve topraktaki bitkisel ürünlerin ayrışmasından oluşur. </a:t>
            </a:r>
          </a:p>
          <a:p>
            <a:pPr algn="just" eaLnBrk="1" hangingPunct="1">
              <a:lnSpc>
                <a:spcPct val="130000"/>
              </a:lnSpc>
              <a:defRPr/>
            </a:pPr>
            <a:endParaRPr lang="tr-TR" dirty="0" smtClean="0"/>
          </a:p>
          <a:p>
            <a:pPr algn="just" eaLnBrk="1" hangingPunct="1">
              <a:lnSpc>
                <a:spcPct val="130000"/>
              </a:lnSpc>
              <a:defRPr/>
            </a:pPr>
            <a:r>
              <a:rPr lang="tr-TR" dirty="0" err="1" smtClean="0"/>
              <a:t>Oksidasyona</a:t>
            </a:r>
            <a:r>
              <a:rPr lang="tr-TR" dirty="0" smtClean="0"/>
              <a:t> çok dayanıklı olan </a:t>
            </a:r>
            <a:r>
              <a:rPr lang="tr-TR" dirty="0" err="1" smtClean="0"/>
              <a:t>humik</a:t>
            </a:r>
            <a:r>
              <a:rPr lang="tr-TR" dirty="0" smtClean="0"/>
              <a:t> maddeler </a:t>
            </a:r>
            <a:r>
              <a:rPr lang="tr-TR" dirty="0" smtClean="0">
                <a:solidFill>
                  <a:srgbClr val="FFFF00"/>
                </a:solidFill>
              </a:rPr>
              <a:t>sahil sularının sarımsı</a:t>
            </a:r>
            <a:r>
              <a:rPr lang="tr-TR" dirty="0" smtClean="0"/>
              <a:t> görünümüne neden olur. </a:t>
            </a:r>
          </a:p>
        </p:txBody>
      </p:sp>
    </p:spTree>
    <p:extLst>
      <p:ext uri="{BB962C8B-B14F-4D97-AF65-F5344CB8AC3E}">
        <p14:creationId xmlns:p14="http://schemas.microsoft.com/office/powerpoint/2010/main" val="429008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E375D-6A1F-4931-B2AB-7F72D8037117}" type="slidenum">
              <a:rPr lang="tr-TR">
                <a:solidFill>
                  <a:srgbClr val="808080"/>
                </a:solidFill>
              </a:rPr>
              <a:pPr>
                <a:defRPr/>
              </a:pPr>
              <a:t>40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15363" name="Picture 7" descr="20050826-018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629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0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0AD02-8114-4830-A064-2122F4ED06A6}" type="slidenum">
              <a:rPr lang="tr-TR">
                <a:solidFill>
                  <a:srgbClr val="808080"/>
                </a:solidFill>
              </a:rPr>
              <a:pPr>
                <a:defRPr/>
              </a:pPr>
              <a:t>41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548680"/>
            <a:ext cx="7239000" cy="771525"/>
          </a:xfrm>
        </p:spPr>
        <p:txBody>
          <a:bodyPr/>
          <a:lstStyle/>
          <a:p>
            <a:pPr eaLnBrk="1" hangingPunct="1"/>
            <a:r>
              <a:rPr lang="tr-TR" altLang="tr-TR" sz="4400" b="1" dirty="0" smtClean="0"/>
              <a:t>2-Sublittoral Bölge</a:t>
            </a:r>
            <a:r>
              <a:rPr lang="tr-TR" altLang="tr-TR" sz="4400" dirty="0" smtClean="0"/>
              <a:t>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84784"/>
            <a:ext cx="8229600" cy="5638800"/>
          </a:xfrm>
        </p:spPr>
        <p:txBody>
          <a:bodyPr/>
          <a:lstStyle/>
          <a:p>
            <a:pPr algn="just" eaLnBrk="1" hangingPunct="1">
              <a:defRPr/>
            </a:pPr>
            <a:r>
              <a:rPr lang="tr-TR" sz="3600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Littoral</a:t>
            </a:r>
            <a:r>
              <a:rPr lang="tr-TR" sz="36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bölge ile </a:t>
            </a:r>
            <a:r>
              <a:rPr lang="tr-TR" sz="3600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profundal</a:t>
            </a:r>
            <a:r>
              <a:rPr lang="tr-TR" sz="3600" dirty="0" smtClean="0"/>
              <a:t> arasında geçit oluşturur.</a:t>
            </a:r>
          </a:p>
          <a:p>
            <a:pPr algn="just" eaLnBrk="1" hangingPunct="1">
              <a:defRPr/>
            </a:pPr>
            <a:endParaRPr lang="tr-TR" sz="3600" dirty="0" smtClean="0"/>
          </a:p>
          <a:p>
            <a:pPr algn="just" eaLnBrk="1" hangingPunct="1">
              <a:defRPr/>
            </a:pPr>
            <a:r>
              <a:rPr lang="tr-TR" sz="3600" dirty="0" smtClean="0"/>
              <a:t> Dip eğimi fazla ve daha ince maddelerden yapılmıştır. </a:t>
            </a:r>
          </a:p>
          <a:p>
            <a:pPr algn="just" eaLnBrk="1" hangingPunct="1">
              <a:defRPr/>
            </a:pPr>
            <a:endParaRPr lang="tr-TR" sz="3600" dirty="0" smtClean="0"/>
          </a:p>
          <a:p>
            <a:pPr algn="just" eaLnBrk="1" hangingPunct="1">
              <a:defRPr/>
            </a:pPr>
            <a:r>
              <a:rPr lang="tr-TR" sz="3600" dirty="0" smtClean="0"/>
              <a:t>Işık </a:t>
            </a:r>
            <a:r>
              <a:rPr lang="tr-TR" sz="3600" dirty="0" err="1" smtClean="0"/>
              <a:t>littoral</a:t>
            </a:r>
            <a:r>
              <a:rPr lang="tr-TR" sz="3600" dirty="0" smtClean="0"/>
              <a:t> bölgeye göre daha azdır.</a:t>
            </a:r>
          </a:p>
        </p:txBody>
      </p:sp>
    </p:spTree>
    <p:extLst>
      <p:ext uri="{BB962C8B-B14F-4D97-AF65-F5344CB8AC3E}">
        <p14:creationId xmlns:p14="http://schemas.microsoft.com/office/powerpoint/2010/main" val="42604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332656"/>
            <a:ext cx="8640960" cy="6336704"/>
          </a:xfrm>
        </p:spPr>
        <p:txBody>
          <a:bodyPr/>
          <a:lstStyle/>
          <a:p>
            <a:pPr algn="just" eaLnBrk="1" hangingPunct="1">
              <a:defRPr/>
            </a:pPr>
            <a:r>
              <a:rPr lang="tr-TR" sz="3600" dirty="0"/>
              <a:t>Oksijen, canlıların yaşaması için yeterlidir. </a:t>
            </a:r>
            <a:r>
              <a:rPr lang="tr-TR" sz="3600" dirty="0" err="1"/>
              <a:t>Littoralde</a:t>
            </a:r>
            <a:r>
              <a:rPr lang="tr-TR" sz="3600" dirty="0"/>
              <a:t> yaşayan </a:t>
            </a:r>
            <a:r>
              <a:rPr lang="tr-TR" sz="3600" dirty="0" err="1"/>
              <a:t>gastropodların</a:t>
            </a:r>
            <a:r>
              <a:rPr lang="tr-TR" sz="3600" dirty="0"/>
              <a:t> ölmeleri sonucu kabukları bu bölgede birikerek tabakalar oluşturabilir. </a:t>
            </a:r>
            <a:endParaRPr lang="tr-TR" sz="3600" dirty="0" smtClean="0"/>
          </a:p>
          <a:p>
            <a:pPr algn="just" eaLnBrk="1" hangingPunct="1">
              <a:defRPr/>
            </a:pPr>
            <a:endParaRPr lang="tr-TR" sz="3600" dirty="0"/>
          </a:p>
          <a:p>
            <a:pPr algn="just" eaLnBrk="1" hangingPunct="1">
              <a:defRPr/>
            </a:pPr>
            <a:r>
              <a:rPr lang="tr-TR" sz="3600" dirty="0"/>
              <a:t>Rüzgar ve dalga bu bölgede de kısmen etkilidir</a:t>
            </a:r>
            <a:r>
              <a:rPr lang="tr-TR" sz="3600" dirty="0" smtClean="0"/>
              <a:t>.</a:t>
            </a:r>
          </a:p>
          <a:p>
            <a:pPr algn="just" eaLnBrk="1" hangingPunct="1">
              <a:defRPr/>
            </a:pPr>
            <a:endParaRPr lang="tr-TR" sz="3600" dirty="0" smtClean="0"/>
          </a:p>
          <a:p>
            <a:pPr eaLnBrk="1" hangingPunct="1">
              <a:defRPr/>
            </a:pPr>
            <a:r>
              <a:rPr lang="tr-TR" sz="3600" dirty="0" smtClean="0"/>
              <a:t> </a:t>
            </a:r>
            <a:r>
              <a:rPr lang="tr-TR" sz="3600" dirty="0"/>
              <a:t>Habitat olarak </a:t>
            </a:r>
            <a:r>
              <a:rPr lang="tr-TR" sz="3600" dirty="0" err="1"/>
              <a:t>littoral</a:t>
            </a:r>
            <a:r>
              <a:rPr lang="tr-TR" sz="3600" dirty="0"/>
              <a:t> bölgeye göre daha az canlı barındırır.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  <a:p>
            <a:endParaRPr lang="tr-TR" sz="36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21C2D-B2A3-4F5D-84EB-0FF069759D15}" type="slidenum">
              <a:rPr lang="tr-TR" smtClean="0">
                <a:solidFill>
                  <a:srgbClr val="808080"/>
                </a:solidFill>
              </a:rPr>
              <a:pPr>
                <a:defRPr/>
              </a:pPr>
              <a:t>42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192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79E57C-82D4-4390-B383-64F395702AED}" type="slidenum">
              <a:rPr lang="tr-TR">
                <a:solidFill>
                  <a:srgbClr val="808080"/>
                </a:solidFill>
              </a:rPr>
              <a:pPr>
                <a:defRPr/>
              </a:pPr>
              <a:t>43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18435" name="Picture 5" descr="Littoral2%5B4%5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195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928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E557C-4B46-43BF-96E7-E6CE196AF1B9}" type="slidenum">
              <a:rPr lang="tr-TR">
                <a:solidFill>
                  <a:srgbClr val="808080"/>
                </a:solidFill>
              </a:rPr>
              <a:pPr>
                <a:defRPr/>
              </a:pPr>
              <a:t>44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8532440" cy="792088"/>
          </a:xfrm>
        </p:spPr>
        <p:txBody>
          <a:bodyPr/>
          <a:lstStyle/>
          <a:p>
            <a:pPr eaLnBrk="1" hangingPunct="1"/>
            <a:r>
              <a:rPr lang="tr-TR" altLang="tr-TR" sz="4000" b="1" dirty="0" smtClean="0"/>
              <a:t>           3- </a:t>
            </a:r>
            <a:r>
              <a:rPr lang="tr-TR" altLang="tr-TR" sz="4000" b="1" dirty="0" err="1" smtClean="0"/>
              <a:t>Profundal</a:t>
            </a:r>
            <a:r>
              <a:rPr lang="tr-TR" altLang="tr-TR" sz="4000" b="1" dirty="0" smtClean="0"/>
              <a:t> Bölge (Derin Bölge)</a:t>
            </a:r>
            <a:r>
              <a:rPr lang="tr-TR" altLang="tr-TR" sz="4400" dirty="0" smtClean="0"/>
              <a:t> 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037363"/>
            <a:ext cx="8229600" cy="4835525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</a:pPr>
            <a:r>
              <a:rPr lang="tr-TR" altLang="tr-TR" sz="3600" dirty="0" err="1" smtClean="0">
                <a:solidFill>
                  <a:schemeClr val="accent2"/>
                </a:solidFill>
              </a:rPr>
              <a:t>Sublittoralden</a:t>
            </a:r>
            <a:r>
              <a:rPr lang="tr-TR" altLang="tr-TR" sz="3600" dirty="0" smtClean="0">
                <a:solidFill>
                  <a:schemeClr val="accent2"/>
                </a:solidFill>
              </a:rPr>
              <a:t> başlayarak derinlere doğru tüm göl dibini kapsar.</a:t>
            </a:r>
            <a:r>
              <a:rPr lang="tr-TR" altLang="tr-TR" sz="3600" dirty="0" smtClean="0"/>
              <a:t> </a:t>
            </a:r>
          </a:p>
          <a:p>
            <a:pPr algn="just" eaLnBrk="1" hangingPunct="1">
              <a:lnSpc>
                <a:spcPct val="110000"/>
              </a:lnSpc>
            </a:pPr>
            <a:endParaRPr lang="tr-TR" altLang="tr-TR" sz="3600" dirty="0" smtClean="0"/>
          </a:p>
          <a:p>
            <a:pPr algn="just" eaLnBrk="1" hangingPunct="1">
              <a:lnSpc>
                <a:spcPct val="110000"/>
              </a:lnSpc>
            </a:pPr>
            <a:r>
              <a:rPr lang="tr-TR" altLang="tr-TR" sz="3600" dirty="0" smtClean="0"/>
              <a:t>Üzeri çok ince çamurla kaplıdır. Çok az veya hiç ışık almaz. Su sıcaklığı tekdüzedir. </a:t>
            </a:r>
          </a:p>
        </p:txBody>
      </p:sp>
    </p:spTree>
    <p:extLst>
      <p:ext uri="{BB962C8B-B14F-4D97-AF65-F5344CB8AC3E}">
        <p14:creationId xmlns:p14="http://schemas.microsoft.com/office/powerpoint/2010/main" val="23657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466928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</a:pPr>
            <a:r>
              <a:rPr lang="tr-TR" altLang="tr-TR" sz="4000" dirty="0"/>
              <a:t>Bazen oksijen çok azalır. Buna karşılık metan, karbondioksit ve karbonik asit miktarı artar, </a:t>
            </a:r>
            <a:r>
              <a:rPr lang="tr-TR" altLang="tr-TR" sz="4000" dirty="0" err="1"/>
              <a:t>dolayısıyle</a:t>
            </a:r>
            <a:r>
              <a:rPr lang="tr-TR" altLang="tr-TR" sz="4000" dirty="0"/>
              <a:t> </a:t>
            </a:r>
            <a:r>
              <a:rPr lang="tr-TR" altLang="tr-TR" sz="4000" dirty="0" err="1"/>
              <a:t>pH</a:t>
            </a:r>
            <a:r>
              <a:rPr lang="tr-TR" altLang="tr-TR" sz="4000" dirty="0"/>
              <a:t> yükselir</a:t>
            </a:r>
            <a:r>
              <a:rPr lang="tr-TR" altLang="tr-TR" sz="4000" dirty="0" smtClean="0"/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tr-TR" altLang="tr-TR" sz="4000" dirty="0" smtClean="0"/>
              <a:t> </a:t>
            </a:r>
            <a:endParaRPr lang="tr-TR" altLang="tr-TR" sz="4000" dirty="0"/>
          </a:p>
          <a:p>
            <a:pPr algn="just" eaLnBrk="1" hangingPunct="1">
              <a:lnSpc>
                <a:spcPct val="110000"/>
              </a:lnSpc>
            </a:pPr>
            <a:r>
              <a:rPr lang="tr-TR" altLang="tr-TR" sz="4000" dirty="0" err="1"/>
              <a:t>Profundal</a:t>
            </a:r>
            <a:r>
              <a:rPr lang="tr-TR" altLang="tr-TR" sz="4000" dirty="0"/>
              <a:t> bölge çürüme olaylarının yoğun olduğu bir kısımdır. </a:t>
            </a:r>
          </a:p>
          <a:p>
            <a:endParaRPr lang="tr-TR" sz="40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21C2D-B2A3-4F5D-84EB-0FF069759D15}" type="slidenum">
              <a:rPr lang="tr-TR" smtClean="0">
                <a:solidFill>
                  <a:srgbClr val="808080"/>
                </a:solidFill>
              </a:rPr>
              <a:pPr>
                <a:defRPr/>
              </a:pPr>
              <a:t>45</a:t>
            </a:fld>
            <a:endParaRPr lang="tr-TR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EA7B1-6B1B-4653-B69A-9EB5C8F899B9}" type="slidenum">
              <a:rPr lang="tr-TR">
                <a:solidFill>
                  <a:srgbClr val="808080"/>
                </a:solidFill>
              </a:rPr>
              <a:pPr>
                <a:defRPr/>
              </a:pPr>
              <a:t>46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476672"/>
            <a:ext cx="8305800" cy="1828800"/>
          </a:xfrm>
        </p:spPr>
        <p:txBody>
          <a:bodyPr/>
          <a:lstStyle/>
          <a:p>
            <a:pPr algn="just" eaLnBrk="1" hangingPunct="1"/>
            <a:r>
              <a:rPr lang="tr-TR" altLang="tr-TR" smtClean="0"/>
              <a:t>Profundal kuşakta yaşayan canlıların çoğu oksijeni az olan habitatta yaşamaya uymuştur. Oksijensiz koşullarda yaşayan bazı bakteriler de bu bölgelerde bulunur.</a:t>
            </a:r>
          </a:p>
          <a:p>
            <a:pPr algn="just" eaLnBrk="1" hangingPunct="1"/>
            <a:endParaRPr lang="tr-TR" altLang="tr-TR" smtClean="0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45" y="2662024"/>
            <a:ext cx="870496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7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EF272-0A69-4054-9F9B-0C6C4E5993F5}" type="slidenum">
              <a:rPr lang="tr-TR">
                <a:solidFill>
                  <a:srgbClr val="808080"/>
                </a:solidFill>
              </a:rPr>
              <a:pPr>
                <a:defRPr/>
              </a:pPr>
              <a:t>47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404664"/>
            <a:ext cx="7239000" cy="866775"/>
          </a:xfrm>
        </p:spPr>
        <p:txBody>
          <a:bodyPr/>
          <a:lstStyle/>
          <a:p>
            <a:pPr eaLnBrk="1" hangingPunct="1"/>
            <a:r>
              <a:rPr lang="tr-TR" altLang="tr-TR" sz="4800" smtClean="0">
                <a:solidFill>
                  <a:srgbClr val="FFFF00"/>
                </a:solidFill>
              </a:rPr>
              <a:t>Limnetik (Pelajik) Bölge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91264" cy="5099149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</a:pPr>
            <a:r>
              <a:rPr lang="tr-TR" altLang="tr-TR" dirty="0" smtClean="0"/>
              <a:t>Su bitkilerinin bittiği yerden başlayan dip ve kıyı ile ilişkisi olmayan açık su bölgesine </a:t>
            </a:r>
            <a:r>
              <a:rPr lang="tr-TR" altLang="tr-TR" b="1" dirty="0" err="1" smtClean="0">
                <a:solidFill>
                  <a:srgbClr val="CC3300"/>
                </a:solidFill>
              </a:rPr>
              <a:t>limnetik</a:t>
            </a:r>
            <a:r>
              <a:rPr lang="tr-TR" altLang="tr-TR" b="1" dirty="0" smtClean="0">
                <a:solidFill>
                  <a:srgbClr val="CC3300"/>
                </a:solidFill>
              </a:rPr>
              <a:t> </a:t>
            </a:r>
            <a:r>
              <a:rPr lang="tr-TR" altLang="tr-TR" dirty="0" smtClean="0">
                <a:solidFill>
                  <a:srgbClr val="CC3300"/>
                </a:solidFill>
              </a:rPr>
              <a:t>veya </a:t>
            </a:r>
            <a:r>
              <a:rPr lang="tr-TR" altLang="tr-TR" b="1" dirty="0" err="1" smtClean="0">
                <a:solidFill>
                  <a:srgbClr val="CC3300"/>
                </a:solidFill>
              </a:rPr>
              <a:t>pelajik</a:t>
            </a:r>
            <a:r>
              <a:rPr lang="tr-TR" altLang="tr-TR" b="1" dirty="0" smtClean="0"/>
              <a:t> </a:t>
            </a:r>
            <a:r>
              <a:rPr lang="tr-TR" altLang="tr-TR" dirty="0" smtClean="0"/>
              <a:t>bölge denir. </a:t>
            </a:r>
          </a:p>
          <a:p>
            <a:pPr algn="just" eaLnBrk="1" hangingPunct="1">
              <a:lnSpc>
                <a:spcPct val="130000"/>
              </a:lnSpc>
            </a:pPr>
            <a:endParaRPr lang="tr-TR" altLang="tr-TR" dirty="0" smtClean="0"/>
          </a:p>
          <a:p>
            <a:pPr algn="just" eaLnBrk="1" hangingPunct="1">
              <a:lnSpc>
                <a:spcPct val="130000"/>
              </a:lnSpc>
            </a:pPr>
            <a:r>
              <a:rPr lang="tr-TR" altLang="tr-TR" dirty="0" smtClean="0"/>
              <a:t>Bu kısımda suda serbestçe yüzen veya sürüklenen pek çok mikroskobik bitki ve hayvan grupları yaşar. 	</a:t>
            </a:r>
          </a:p>
        </p:txBody>
      </p:sp>
    </p:spTree>
    <p:extLst>
      <p:ext uri="{BB962C8B-B14F-4D97-AF65-F5344CB8AC3E}">
        <p14:creationId xmlns:p14="http://schemas.microsoft.com/office/powerpoint/2010/main" val="31982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878D73-B49D-42DD-9A37-F3D0DD8F84C4}" type="slidenum">
              <a:rPr lang="tr-TR">
                <a:solidFill>
                  <a:srgbClr val="808080"/>
                </a:solidFill>
              </a:rPr>
              <a:pPr>
                <a:defRPr/>
              </a:pPr>
              <a:t>48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239000" cy="1066800"/>
          </a:xfrm>
        </p:spPr>
        <p:txBody>
          <a:bodyPr/>
          <a:lstStyle/>
          <a:p>
            <a:pPr eaLnBrk="1" hangingPunct="1"/>
            <a:r>
              <a:rPr lang="tr-TR" altLang="tr-TR" smtClean="0"/>
              <a:t>Limnetik (Pelajik) Bölge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988" y="1905000"/>
            <a:ext cx="8101012" cy="4495800"/>
          </a:xfrm>
        </p:spPr>
        <p:txBody>
          <a:bodyPr/>
          <a:lstStyle/>
          <a:p>
            <a:pPr eaLnBrk="1" hangingPunct="1">
              <a:defRPr/>
            </a:pPr>
            <a:r>
              <a:rPr lang="tr-TR" smtClean="0"/>
              <a:t>Bunlara plankton veya pelajık canlılar denir. </a:t>
            </a:r>
            <a:r>
              <a:rPr lang="tr-TR" b="1" u="sng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Pelagos </a:t>
            </a:r>
            <a:r>
              <a:rPr lang="tr-TR" smtClean="0"/>
              <a:t>adı da verilen pelajik canlılar </a:t>
            </a:r>
          </a:p>
          <a:p>
            <a:pPr eaLnBrk="1" hangingPunct="1">
              <a:buFontTx/>
              <a:buNone/>
              <a:defRPr/>
            </a:pPr>
            <a:r>
              <a:rPr lang="tr-TR" smtClean="0"/>
              <a:t>	</a:t>
            </a:r>
          </a:p>
          <a:p>
            <a:pPr eaLnBrk="1" hangingPunct="1">
              <a:buFontTx/>
              <a:buNone/>
              <a:defRPr/>
            </a:pPr>
            <a:r>
              <a:rPr lang="tr-TR" smtClean="0"/>
              <a:t>	</a:t>
            </a:r>
            <a:r>
              <a:rPr lang="tr-TR" u="sng" smtClean="0"/>
              <a:t>suda pasif hareket edenler </a:t>
            </a:r>
            <a:r>
              <a:rPr lang="tr-TR" b="1" u="sng" smtClean="0">
                <a:solidFill>
                  <a:schemeClr val="accent2"/>
                </a:solidFill>
              </a:rPr>
              <a:t>(plankton),</a:t>
            </a:r>
            <a:r>
              <a:rPr lang="tr-TR" b="1" smtClean="0"/>
              <a:t> </a:t>
            </a:r>
          </a:p>
          <a:p>
            <a:pPr eaLnBrk="1" hangingPunct="1">
              <a:buFontTx/>
              <a:buNone/>
              <a:defRPr/>
            </a:pPr>
            <a:r>
              <a:rPr lang="tr-TR" smtClean="0"/>
              <a:t>	</a:t>
            </a:r>
            <a:r>
              <a:rPr lang="tr-TR" u="sng" smtClean="0"/>
              <a:t>aktif hareket edenler </a:t>
            </a:r>
            <a:r>
              <a:rPr lang="tr-TR" b="1" u="sng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(nekton)</a:t>
            </a:r>
            <a:r>
              <a:rPr lang="tr-TR" b="1" smtClean="0"/>
              <a:t> </a:t>
            </a:r>
            <a:r>
              <a:rPr lang="tr-TR" smtClean="0"/>
              <a:t>ve </a:t>
            </a:r>
          </a:p>
          <a:p>
            <a:pPr eaLnBrk="1" hangingPunct="1">
              <a:buFontTx/>
              <a:buNone/>
              <a:defRPr/>
            </a:pPr>
            <a:r>
              <a:rPr lang="tr-TR" smtClean="0"/>
              <a:t>	</a:t>
            </a:r>
            <a:r>
              <a:rPr lang="tr-TR" u="sng" smtClean="0"/>
              <a:t>su yüzeyine bağımlı olanlar </a:t>
            </a:r>
            <a:r>
              <a:rPr lang="tr-TR" b="1" u="sng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(nöston)</a:t>
            </a:r>
            <a:r>
              <a:rPr lang="tr-TR" b="1" smtClean="0"/>
              <a:t> </a:t>
            </a:r>
            <a:r>
              <a:rPr lang="tr-TR" smtClean="0"/>
              <a:t>olmak üzere üç gruba ayrılabilir. </a:t>
            </a:r>
          </a:p>
          <a:p>
            <a:pPr eaLnBrk="1" hangingPunct="1">
              <a:defRPr/>
            </a:pPr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3446321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8C10B-625B-4FBE-8A17-31FD0EF980FC}" type="slidenum">
              <a:rPr lang="tr-TR">
                <a:solidFill>
                  <a:srgbClr val="808080"/>
                </a:solidFill>
              </a:rPr>
              <a:pPr>
                <a:defRPr/>
              </a:pPr>
              <a:t>49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20483" name="Picture 5" descr="Limnetic%20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86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597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AEF4A9-5B3C-423B-8F55-3828543D1BA2}" type="slidenum">
              <a:rPr lang="tr-TR">
                <a:solidFill>
                  <a:srgbClr val="808080"/>
                </a:solidFill>
              </a:rPr>
              <a:pPr>
                <a:defRPr/>
              </a:pPr>
              <a:t>5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32656"/>
            <a:ext cx="8458200" cy="6179269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  <a:buFontTx/>
              <a:buNone/>
            </a:pPr>
            <a:r>
              <a:rPr lang="tr-TR" altLang="tr-TR" dirty="0" smtClean="0">
                <a:solidFill>
                  <a:srgbClr val="FFFF00"/>
                </a:solidFill>
              </a:rPr>
              <a:t>Otokton kökenli organik maddeler ;</a:t>
            </a:r>
          </a:p>
          <a:p>
            <a:pPr algn="just" eaLnBrk="1" hangingPunct="1">
              <a:lnSpc>
                <a:spcPct val="110000"/>
              </a:lnSpc>
            </a:pPr>
            <a:r>
              <a:rPr lang="tr-TR" altLang="tr-TR" dirty="0" smtClean="0"/>
              <a:t>Ölmüş sucul canlıların (bitki-hayvan) ayrışmasından, </a:t>
            </a:r>
          </a:p>
          <a:p>
            <a:pPr algn="just" eaLnBrk="1" hangingPunct="1">
              <a:lnSpc>
                <a:spcPct val="110000"/>
              </a:lnSpc>
            </a:pPr>
            <a:r>
              <a:rPr lang="tr-TR" altLang="tr-TR" dirty="0"/>
              <a:t>A</a:t>
            </a:r>
            <a:r>
              <a:rPr lang="tr-TR" altLang="tr-TR" dirty="0" smtClean="0"/>
              <a:t>lglerin fotosentezle ürettikleri bileşiklerin bir kısmını suya bırakmalarından, </a:t>
            </a:r>
          </a:p>
          <a:p>
            <a:pPr algn="just" eaLnBrk="1" hangingPunct="1">
              <a:lnSpc>
                <a:spcPct val="110000"/>
              </a:lnSpc>
            </a:pPr>
            <a:r>
              <a:rPr lang="tr-TR" altLang="tr-TR" dirty="0" err="1"/>
              <a:t>F</a:t>
            </a:r>
            <a:r>
              <a:rPr lang="tr-TR" altLang="tr-TR" dirty="0" err="1" smtClean="0"/>
              <a:t>itoplanktonun</a:t>
            </a:r>
            <a:r>
              <a:rPr lang="tr-TR" altLang="tr-TR" dirty="0" smtClean="0"/>
              <a:t> hücre dışına saldığı metabolizma ürünlerinden, </a:t>
            </a:r>
          </a:p>
          <a:p>
            <a:pPr algn="just" eaLnBrk="1" hangingPunct="1">
              <a:lnSpc>
                <a:spcPct val="110000"/>
              </a:lnSpc>
            </a:pPr>
            <a:r>
              <a:rPr lang="tr-TR" altLang="tr-TR" dirty="0" err="1" smtClean="0"/>
              <a:t>Zooplankton</a:t>
            </a:r>
            <a:r>
              <a:rPr lang="tr-TR" altLang="tr-TR" dirty="0" smtClean="0"/>
              <a:t> ve diğer tatlı su canlılarının boşaltım maddelerinin suda çözünmesinden kaynaklanır. </a:t>
            </a:r>
          </a:p>
        </p:txBody>
      </p:sp>
    </p:spTree>
    <p:extLst>
      <p:ext uri="{BB962C8B-B14F-4D97-AF65-F5344CB8AC3E}">
        <p14:creationId xmlns:p14="http://schemas.microsoft.com/office/powerpoint/2010/main" val="320219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E4D92-B2F7-43CC-81CF-D036D1EFA2CD}" type="slidenum">
              <a:rPr lang="tr-TR">
                <a:solidFill>
                  <a:srgbClr val="808080"/>
                </a:solidFill>
              </a:rPr>
              <a:pPr>
                <a:defRPr/>
              </a:pPr>
              <a:t>50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340768"/>
            <a:ext cx="8229600" cy="5040560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  <a:defRPr/>
            </a:pPr>
            <a:r>
              <a:rPr lang="tr-TR" sz="3600" dirty="0" err="1" smtClean="0"/>
              <a:t>Limnetik</a:t>
            </a:r>
            <a:r>
              <a:rPr lang="tr-TR" sz="3600" dirty="0" smtClean="0"/>
              <a:t> bölgenin rüzgarla dalgalanan üst kısmı iyi ışık aldığı için gün boyu </a:t>
            </a:r>
            <a:r>
              <a:rPr lang="tr-TR" sz="3600" dirty="0" err="1" smtClean="0"/>
              <a:t>fotosentetik</a:t>
            </a:r>
            <a:r>
              <a:rPr lang="tr-TR" sz="3600" dirty="0" smtClean="0"/>
              <a:t> alg ve </a:t>
            </a:r>
            <a:r>
              <a:rPr lang="tr-TR" sz="3600" dirty="0" err="1" smtClean="0"/>
              <a:t>primer</a:t>
            </a:r>
            <a:r>
              <a:rPr lang="tr-TR" sz="3600" dirty="0" smtClean="0"/>
              <a:t> üreticiler tarafından organik bileşikler üretilir.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tr-TR" sz="3600" u="sng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Organik karbon bileşiklerinin sentezlendiği bu bölgeye </a:t>
            </a:r>
            <a:r>
              <a:rPr lang="tr-TR" sz="3600" b="1" u="sng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trofogenik</a:t>
            </a:r>
            <a:r>
              <a:rPr lang="tr-TR" sz="36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bölge</a:t>
            </a:r>
            <a:r>
              <a:rPr lang="tr-TR" sz="3600" u="sng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denir.</a:t>
            </a:r>
            <a:r>
              <a:rPr lang="tr-TR" sz="3600" dirty="0" smtClean="0"/>
              <a:t> </a:t>
            </a:r>
          </a:p>
          <a:p>
            <a:pPr algn="just" eaLnBrk="1" hangingPunct="1">
              <a:lnSpc>
                <a:spcPct val="120000"/>
              </a:lnSpc>
              <a:buFontTx/>
              <a:buNone/>
              <a:defRPr/>
            </a:pPr>
            <a:endParaRPr lang="tr-TR" sz="3600" dirty="0" smtClean="0"/>
          </a:p>
        </p:txBody>
      </p:sp>
    </p:spTree>
    <p:extLst>
      <p:ext uri="{BB962C8B-B14F-4D97-AF65-F5344CB8AC3E}">
        <p14:creationId xmlns:p14="http://schemas.microsoft.com/office/powerpoint/2010/main" val="42935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20D92-8B4B-4DE1-B832-3D9F7E0F264B}" type="slidenum">
              <a:rPr lang="tr-TR">
                <a:solidFill>
                  <a:srgbClr val="808080"/>
                </a:solidFill>
              </a:rPr>
              <a:pPr>
                <a:defRPr/>
              </a:pPr>
              <a:t>51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52736"/>
            <a:ext cx="8280920" cy="5616624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buNone/>
              <a:defRPr/>
            </a:pPr>
            <a:r>
              <a:rPr lang="tr-TR" sz="4000" u="sng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Limnetik</a:t>
            </a:r>
            <a:r>
              <a:rPr lang="tr-TR" sz="4000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tr-TR" sz="4000" u="sng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trofogenik</a:t>
            </a:r>
            <a:r>
              <a:rPr lang="tr-TR" sz="4000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bölge </a:t>
            </a:r>
            <a:r>
              <a:rPr lang="tr-TR" sz="4000" u="sng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epilimniyon</a:t>
            </a:r>
            <a:r>
              <a:rPr lang="tr-TR" sz="4000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veya gölün üst bölgesidir.</a:t>
            </a:r>
            <a:r>
              <a:rPr lang="tr-TR" sz="40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</a:p>
          <a:p>
            <a:pPr marL="0" indent="0" algn="ctr" eaLnBrk="1" hangingPunct="1">
              <a:lnSpc>
                <a:spcPct val="120000"/>
              </a:lnSpc>
              <a:buNone/>
              <a:defRPr/>
            </a:pPr>
            <a:endParaRPr lang="tr-TR" sz="4000" dirty="0" smtClean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tr-TR" sz="36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Güneş ışınlarının girebildiği </a:t>
            </a:r>
            <a:r>
              <a:rPr lang="tr-TR" sz="3600" dirty="0" err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epilimniyonun</a:t>
            </a:r>
            <a:r>
              <a:rPr lang="tr-TR" sz="36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  <a:r>
              <a:rPr lang="tr-TR" sz="3600" dirty="0" err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algal</a:t>
            </a:r>
            <a:r>
              <a:rPr lang="tr-TR" sz="36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üreticileri rüzgarın etkisiyle bölgede devamlı olarak dağılır. </a:t>
            </a:r>
          </a:p>
        </p:txBody>
      </p:sp>
    </p:spTree>
    <p:extLst>
      <p:ext uri="{BB962C8B-B14F-4D97-AF65-F5344CB8AC3E}">
        <p14:creationId xmlns:p14="http://schemas.microsoft.com/office/powerpoint/2010/main" val="30190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C521A-3410-4AC8-AA7A-70328AB23378}" type="slidenum">
              <a:rPr lang="tr-TR">
                <a:solidFill>
                  <a:srgbClr val="808080"/>
                </a:solidFill>
              </a:rPr>
              <a:pPr>
                <a:defRPr/>
              </a:pPr>
              <a:t>52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764704"/>
            <a:ext cx="8424936" cy="5688632"/>
          </a:xfrm>
        </p:spPr>
        <p:txBody>
          <a:bodyPr/>
          <a:lstStyle/>
          <a:p>
            <a:pPr algn="just" eaLnBrk="1" hangingPunct="1">
              <a:defRPr/>
            </a:pPr>
            <a:r>
              <a:rPr lang="tr-TR" dirty="0" err="1" smtClean="0"/>
              <a:t>Trofogenik</a:t>
            </a:r>
            <a:r>
              <a:rPr lang="tr-TR" dirty="0" smtClean="0"/>
              <a:t> bölgenin altında güneş ışınlarının ulaşamadığı bölgeye </a:t>
            </a:r>
            <a:r>
              <a:rPr lang="tr-TR" b="1" u="sng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trofolitik</a:t>
            </a:r>
            <a:r>
              <a:rPr lang="tr-TR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bölge</a:t>
            </a:r>
            <a:r>
              <a:rPr lang="tr-TR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veya </a:t>
            </a:r>
            <a:r>
              <a:rPr lang="tr-TR" u="sng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hipolimniyon</a:t>
            </a:r>
            <a:r>
              <a:rPr lang="tr-TR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denir. </a:t>
            </a:r>
          </a:p>
          <a:p>
            <a:pPr algn="just" eaLnBrk="1" hangingPunct="1">
              <a:defRPr/>
            </a:pPr>
            <a:endParaRPr lang="tr-TR" u="sng" dirty="0" smtClean="0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 eaLnBrk="1" hangingPunct="1">
              <a:defRPr/>
            </a:pPr>
            <a:r>
              <a:rPr lang="tr-TR" dirty="0" smtClean="0"/>
              <a:t>Burada oksijen tüketimi ve çürüme olayları fazladır, iki bölge arasında bitkilerin </a:t>
            </a:r>
            <a:r>
              <a:rPr lang="tr-TR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fotosentez ve solunum (üretim ve tüketim) hızlarının birbirine eşit olduğu veya dengelendiği bir bölge vardır ki buraya </a:t>
            </a:r>
            <a:r>
              <a:rPr lang="tr-TR" b="1" u="sng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kompensasyon</a:t>
            </a:r>
            <a:r>
              <a:rPr lang="tr-TR" b="1" u="sng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veya denge düzeyi</a:t>
            </a:r>
            <a:r>
              <a:rPr lang="tr-TR" b="1" dirty="0" smtClean="0"/>
              <a:t> </a:t>
            </a:r>
            <a:r>
              <a:rPr lang="tr-TR" dirty="0" smtClean="0"/>
              <a:t>adı verilir.</a:t>
            </a:r>
          </a:p>
        </p:txBody>
      </p:sp>
    </p:spTree>
    <p:extLst>
      <p:ext uri="{BB962C8B-B14F-4D97-AF65-F5344CB8AC3E}">
        <p14:creationId xmlns:p14="http://schemas.microsoft.com/office/powerpoint/2010/main" val="433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4CFE82-7236-4B78-88AD-6501BC9D59D5}" type="slidenum">
              <a:rPr lang="tr-TR">
                <a:solidFill>
                  <a:srgbClr val="808080"/>
                </a:solidFill>
              </a:rPr>
              <a:pPr>
                <a:defRPr/>
              </a:pPr>
              <a:t>53</a:t>
            </a:fld>
            <a:endParaRPr lang="tr-TR">
              <a:solidFill>
                <a:srgbClr val="808080"/>
              </a:solidFill>
            </a:endParaRPr>
          </a:p>
        </p:txBody>
      </p:sp>
      <p:pic>
        <p:nvPicPr>
          <p:cNvPr id="24580" name="Picture 3" descr="Bir gölde dikey ve yatay yaşam bölgel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" y="188640"/>
            <a:ext cx="9010299" cy="585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4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1C296-9414-4234-B13C-36A1C2665792}" type="slidenum">
              <a:rPr lang="tr-TR">
                <a:solidFill>
                  <a:srgbClr val="808080"/>
                </a:solidFill>
              </a:rPr>
              <a:pPr>
                <a:defRPr/>
              </a:pPr>
              <a:t>6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76672"/>
            <a:ext cx="8229600" cy="6120680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</a:pPr>
            <a:r>
              <a:rPr lang="tr-TR" altLang="tr-TR" dirty="0" smtClean="0"/>
              <a:t>Göllerde organik madde litrede </a:t>
            </a:r>
            <a:r>
              <a:rPr lang="tr-TR" altLang="tr-TR" dirty="0" smtClean="0">
                <a:solidFill>
                  <a:srgbClr val="FFFF00"/>
                </a:solidFill>
              </a:rPr>
              <a:t>0.1 ila 50 mg </a:t>
            </a:r>
            <a:r>
              <a:rPr lang="tr-TR" altLang="tr-TR" dirty="0" smtClean="0"/>
              <a:t>arasında değişir. Ortalama 12.8 mg/</a:t>
            </a:r>
            <a:r>
              <a:rPr lang="tr-TR" altLang="tr-TR" dirty="0" err="1" smtClean="0"/>
              <a:t>lt</a:t>
            </a:r>
            <a:r>
              <a:rPr lang="tr-TR" altLang="tr-TR" dirty="0" smtClean="0"/>
              <a:t> kadardır. </a:t>
            </a:r>
          </a:p>
          <a:p>
            <a:pPr algn="just" eaLnBrk="1" hangingPunct="1">
              <a:lnSpc>
                <a:spcPct val="130000"/>
              </a:lnSpc>
            </a:pPr>
            <a:r>
              <a:rPr lang="tr-TR" altLang="tr-TR" dirty="0" smtClean="0"/>
              <a:t>Organik madde miktarı ve niteliği derinlik ve mevsime bağlı olarak fazla değişiklik göstermez. </a:t>
            </a:r>
          </a:p>
          <a:p>
            <a:pPr algn="just" eaLnBrk="1" hangingPunct="1">
              <a:lnSpc>
                <a:spcPct val="130000"/>
              </a:lnSpc>
            </a:pPr>
            <a:r>
              <a:rPr lang="tr-TR" altLang="tr-TR" dirty="0" err="1" smtClean="0"/>
              <a:t>Hipolimniyonda</a:t>
            </a:r>
            <a:r>
              <a:rPr lang="tr-TR" altLang="tr-TR" dirty="0" smtClean="0"/>
              <a:t> çözünmüş oksijen fazlaca değiştiği halde bunun çözünmüş organik maddeye pek etkisi olmaz.</a:t>
            </a:r>
          </a:p>
        </p:txBody>
      </p:sp>
    </p:spTree>
    <p:extLst>
      <p:ext uri="{BB962C8B-B14F-4D97-AF65-F5344CB8AC3E}">
        <p14:creationId xmlns:p14="http://schemas.microsoft.com/office/powerpoint/2010/main" val="406313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CE1B3-8951-4687-B9A9-48EE52FC4C32}" type="slidenum">
              <a:rPr lang="tr-TR">
                <a:solidFill>
                  <a:srgbClr val="808080"/>
                </a:solidFill>
              </a:rPr>
              <a:pPr>
                <a:defRPr/>
              </a:pPr>
              <a:t>7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620688"/>
            <a:ext cx="7872412" cy="5688632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</a:pPr>
            <a:r>
              <a:rPr lang="tr-TR" altLang="tr-TR" dirty="0" smtClean="0"/>
              <a:t>Bir çok gölde yapılan incelemelerden; organik maddece fakir göllerin karbon içeriğinin litrede 1-2 mg kadar olduğu saptanmıştır. </a:t>
            </a:r>
          </a:p>
          <a:p>
            <a:pPr algn="just" eaLnBrk="1" hangingPunct="1">
              <a:lnSpc>
                <a:spcPct val="130000"/>
              </a:lnSpc>
            </a:pPr>
            <a:endParaRPr lang="tr-TR" altLang="tr-TR" dirty="0" smtClean="0"/>
          </a:p>
          <a:p>
            <a:pPr algn="just" eaLnBrk="1" hangingPunct="1">
              <a:lnSpc>
                <a:spcPct val="130000"/>
              </a:lnSpc>
            </a:pPr>
            <a:r>
              <a:rPr lang="tr-TR" altLang="tr-TR" dirty="0" smtClean="0">
                <a:solidFill>
                  <a:srgbClr val="FFFF00"/>
                </a:solidFill>
              </a:rPr>
              <a:t>Total organik maddenin %73'ten fazlası karbonhidrat ve %24'ü proteindir.</a:t>
            </a:r>
          </a:p>
        </p:txBody>
      </p:sp>
    </p:spTree>
    <p:extLst>
      <p:ext uri="{BB962C8B-B14F-4D97-AF65-F5344CB8AC3E}">
        <p14:creationId xmlns:p14="http://schemas.microsoft.com/office/powerpoint/2010/main" val="83282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88C0C3-C937-4D6B-A942-E4990FF9F1AE}" type="slidenum">
              <a:rPr lang="tr-TR">
                <a:solidFill>
                  <a:srgbClr val="808080"/>
                </a:solidFill>
              </a:rPr>
              <a:pPr>
                <a:defRPr/>
              </a:pPr>
              <a:t>8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92696"/>
            <a:ext cx="8229600" cy="5895429"/>
          </a:xfrm>
        </p:spPr>
        <p:txBody>
          <a:bodyPr/>
          <a:lstStyle/>
          <a:p>
            <a:pPr algn="just" eaLnBrk="1" hangingPunct="1"/>
            <a:r>
              <a:rPr lang="tr-TR" altLang="tr-TR" sz="2800" dirty="0" smtClean="0"/>
              <a:t>Daha </a:t>
            </a:r>
            <a:r>
              <a:rPr lang="tr-TR" altLang="tr-TR" sz="2800" dirty="0" smtClean="0">
                <a:solidFill>
                  <a:schemeClr val="accent2"/>
                </a:solidFill>
              </a:rPr>
              <a:t>zengin göller</a:t>
            </a:r>
            <a:r>
              <a:rPr lang="tr-TR" altLang="tr-TR" sz="2800" dirty="0" smtClean="0"/>
              <a:t> litrede </a:t>
            </a:r>
            <a:r>
              <a:rPr lang="tr-TR" altLang="tr-TR" sz="2800" dirty="0" smtClean="0">
                <a:solidFill>
                  <a:schemeClr val="accent2"/>
                </a:solidFill>
              </a:rPr>
              <a:t>%26'ya kadar karbon</a:t>
            </a:r>
            <a:r>
              <a:rPr lang="tr-TR" altLang="tr-TR" sz="2800" dirty="0" smtClean="0"/>
              <a:t> kapsar ve </a:t>
            </a:r>
            <a:r>
              <a:rPr lang="tr-TR" altLang="tr-TR" sz="2800" dirty="0" smtClean="0">
                <a:solidFill>
                  <a:srgbClr val="0099FF"/>
                </a:solidFill>
              </a:rPr>
              <a:t>total organik maddenin</a:t>
            </a:r>
            <a:r>
              <a:rPr lang="tr-TR" altLang="tr-TR" sz="2800" dirty="0" smtClean="0"/>
              <a:t> </a:t>
            </a:r>
            <a:r>
              <a:rPr lang="tr-TR" altLang="tr-TR" sz="2800" dirty="0" smtClean="0">
                <a:solidFill>
                  <a:schemeClr val="accent2"/>
                </a:solidFill>
              </a:rPr>
              <a:t>%90'ı karbonhidrat ve %10'u proteindir.</a:t>
            </a:r>
            <a:r>
              <a:rPr lang="tr-TR" altLang="tr-TR" sz="2800" dirty="0" smtClean="0"/>
              <a:t> </a:t>
            </a:r>
          </a:p>
          <a:p>
            <a:pPr algn="just" eaLnBrk="1" hangingPunct="1"/>
            <a:endParaRPr lang="tr-TR" altLang="tr-TR" sz="2800" dirty="0" smtClean="0"/>
          </a:p>
          <a:p>
            <a:pPr algn="just" eaLnBrk="1" hangingPunct="1"/>
            <a:r>
              <a:rPr lang="tr-TR" altLang="tr-TR" sz="2800" dirty="0" smtClean="0"/>
              <a:t>Total organik madde arttıkça protein içeriği azalmaktadır. Organik maddece </a:t>
            </a:r>
            <a:r>
              <a:rPr lang="tr-TR" altLang="tr-TR" sz="2800" dirty="0" smtClean="0">
                <a:solidFill>
                  <a:srgbClr val="0099FF"/>
                </a:solidFill>
              </a:rPr>
              <a:t>fakir göllerde (otokton madde az) </a:t>
            </a:r>
            <a:r>
              <a:rPr lang="tr-TR" altLang="tr-TR" sz="2800" dirty="0" err="1" smtClean="0">
                <a:solidFill>
                  <a:srgbClr val="0099FF"/>
                </a:solidFill>
              </a:rPr>
              <a:t>sestona</a:t>
            </a:r>
            <a:r>
              <a:rPr lang="tr-TR" altLang="tr-TR" sz="2800" dirty="0" smtClean="0">
                <a:solidFill>
                  <a:srgbClr val="0099FF"/>
                </a:solidFill>
              </a:rPr>
              <a:t> ait organik madde miktarı toplam organik maddenin %16'sı kadardır.</a:t>
            </a:r>
            <a:r>
              <a:rPr lang="tr-TR" altLang="tr-TR" sz="2800" dirty="0" smtClean="0"/>
              <a:t> </a:t>
            </a:r>
          </a:p>
          <a:p>
            <a:pPr algn="just" eaLnBrk="1" hangingPunct="1"/>
            <a:endParaRPr lang="tr-TR" altLang="tr-TR" sz="2800" dirty="0" smtClean="0"/>
          </a:p>
          <a:p>
            <a:pPr algn="just" eaLnBrk="1" hangingPunct="1"/>
            <a:r>
              <a:rPr lang="tr-TR" altLang="tr-TR" sz="2800" dirty="0" smtClean="0">
                <a:solidFill>
                  <a:schemeClr val="tx2"/>
                </a:solidFill>
              </a:rPr>
              <a:t>Daha zengin göllerde </a:t>
            </a:r>
            <a:r>
              <a:rPr lang="tr-TR" altLang="tr-TR" sz="2800" dirty="0" err="1" smtClean="0">
                <a:solidFill>
                  <a:schemeClr val="tx2"/>
                </a:solidFill>
              </a:rPr>
              <a:t>seston</a:t>
            </a:r>
            <a:r>
              <a:rPr lang="tr-TR" altLang="tr-TR" sz="2800" dirty="0" smtClean="0">
                <a:solidFill>
                  <a:schemeClr val="tx2"/>
                </a:solidFill>
              </a:rPr>
              <a:t> total organik maddenin %4'ünü kapsar. </a:t>
            </a:r>
          </a:p>
        </p:txBody>
      </p:sp>
    </p:spTree>
    <p:extLst>
      <p:ext uri="{BB962C8B-B14F-4D97-AF65-F5344CB8AC3E}">
        <p14:creationId xmlns:p14="http://schemas.microsoft.com/office/powerpoint/2010/main" val="365985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A7CAB-F223-4086-830D-F7A059E0F2EE}" type="slidenum">
              <a:rPr lang="tr-TR">
                <a:solidFill>
                  <a:srgbClr val="808080"/>
                </a:solidFill>
              </a:rPr>
              <a:pPr>
                <a:defRPr/>
              </a:pPr>
              <a:t>9</a:t>
            </a:fld>
            <a:endParaRPr lang="tr-TR">
              <a:solidFill>
                <a:srgbClr val="808080"/>
              </a:solidFill>
            </a:endParaRPr>
          </a:p>
        </p:txBody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5271864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</a:pPr>
            <a:r>
              <a:rPr lang="tr-TR" altLang="tr-TR" sz="2800" dirty="0" smtClean="0"/>
              <a:t>Bu incelemelerin sonucuna göre; göllerde kısmi organik madde bir noktaya kadar çözünmüş organik maddenin artması ile artmaktadır. </a:t>
            </a:r>
          </a:p>
          <a:p>
            <a:pPr algn="just" eaLnBrk="1" hangingPunct="1">
              <a:lnSpc>
                <a:spcPct val="130000"/>
              </a:lnSpc>
            </a:pPr>
            <a:endParaRPr lang="tr-TR" altLang="tr-TR" sz="2800" dirty="0" smtClean="0"/>
          </a:p>
          <a:p>
            <a:pPr algn="just" eaLnBrk="1" hangingPunct="1">
              <a:lnSpc>
                <a:spcPct val="130000"/>
              </a:lnSpc>
            </a:pPr>
            <a:r>
              <a:rPr lang="tr-TR" altLang="tr-TR" sz="2800" dirty="0" smtClean="0"/>
              <a:t>Ancak bu noktadan sonra organik madde artsa dahi </a:t>
            </a:r>
            <a:r>
              <a:rPr lang="tr-TR" altLang="tr-TR" sz="2800" dirty="0" err="1" smtClean="0"/>
              <a:t>sestonun</a:t>
            </a:r>
            <a:r>
              <a:rPr lang="tr-TR" altLang="tr-TR" sz="2800" dirty="0" smtClean="0"/>
              <a:t> artmasını sağlayamaz. Bu ilişki otokton organik maddenin gölün verimliliğine önemli ölçüde katkısı olmadığını gösterir.</a:t>
            </a:r>
          </a:p>
        </p:txBody>
      </p:sp>
    </p:spTree>
    <p:extLst>
      <p:ext uri="{BB962C8B-B14F-4D97-AF65-F5344CB8AC3E}">
        <p14:creationId xmlns:p14="http://schemas.microsoft.com/office/powerpoint/2010/main" val="18488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lling a Product or Service">
  <a:themeElements>
    <a:clrScheme name="Selling a Product or Service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default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tr-T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default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1504</Words>
  <Application>Microsoft Office PowerPoint</Application>
  <PresentationFormat>Ekran Gösterisi (4:3)</PresentationFormat>
  <Paragraphs>208</Paragraphs>
  <Slides>53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53</vt:i4>
      </vt:variant>
    </vt:vector>
  </HeadingPairs>
  <TitlesOfParts>
    <vt:vector size="59" baseType="lpstr">
      <vt:lpstr>Arial</vt:lpstr>
      <vt:lpstr>Calibri</vt:lpstr>
      <vt:lpstr>Tahoma</vt:lpstr>
      <vt:lpstr>Times New Roman</vt:lpstr>
      <vt:lpstr>Selling a Product or Service</vt:lpstr>
      <vt:lpstr>default</vt:lpstr>
      <vt:lpstr>BÖLÜM 7</vt:lpstr>
      <vt:lpstr>Organik Maddeler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Vitaminler</vt:lpstr>
      <vt:lpstr>PowerPoint Sunusu</vt:lpstr>
      <vt:lpstr>PowerPoint Sunusu</vt:lpstr>
      <vt:lpstr>PowerPoint Sunusu</vt:lpstr>
      <vt:lpstr>PowerPoint Sunusu</vt:lpstr>
      <vt:lpstr>GÖLLERDE EKOLOJİK BÖLGELER</vt:lpstr>
      <vt:lpstr>GÖLLERDE EKOLOJİK BÖLGELER</vt:lpstr>
      <vt:lpstr>GÖLLERDE EKOLOJİK BÖLGELER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2-Sublittoral Bölge </vt:lpstr>
      <vt:lpstr>PowerPoint Sunusu</vt:lpstr>
      <vt:lpstr>PowerPoint Sunusu</vt:lpstr>
      <vt:lpstr>           3- Profundal Bölge (Derin Bölge) </vt:lpstr>
      <vt:lpstr>PowerPoint Sunusu</vt:lpstr>
      <vt:lpstr>PowerPoint Sunusu</vt:lpstr>
      <vt:lpstr>Limnetik (Pelajik) Bölge</vt:lpstr>
      <vt:lpstr>Limnetik (Pelajik) Bölge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BÖLÜM 7 ÇÖZÜNMÜŞ MADDELER</dc:title>
  <dc:creator>Aysun Gümüş</dc:creator>
  <cp:lastModifiedBy>Ref.</cp:lastModifiedBy>
  <cp:revision>18</cp:revision>
  <dcterms:created xsi:type="dcterms:W3CDTF">2021-02-04T16:04:51Z</dcterms:created>
  <dcterms:modified xsi:type="dcterms:W3CDTF">2022-05-10T08:27:16Z</dcterms:modified>
</cp:coreProperties>
</file>